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9"/>
  </p:notesMasterIdLst>
  <p:sldIdLst>
    <p:sldId id="859" r:id="rId3"/>
    <p:sldId id="1238" r:id="rId4"/>
    <p:sldId id="1239" r:id="rId5"/>
    <p:sldId id="1266" r:id="rId6"/>
    <p:sldId id="1268" r:id="rId7"/>
    <p:sldId id="1267" r:id="rId8"/>
    <p:sldId id="1269" r:id="rId9"/>
    <p:sldId id="1270" r:id="rId10"/>
    <p:sldId id="1271" r:id="rId11"/>
    <p:sldId id="1272" r:id="rId12"/>
    <p:sldId id="1273" r:id="rId13"/>
    <p:sldId id="1248" r:id="rId14"/>
    <p:sldId id="1249" r:id="rId15"/>
    <p:sldId id="1276" r:id="rId16"/>
    <p:sldId id="1274" r:id="rId17"/>
    <p:sldId id="1275" r:id="rId18"/>
    <p:sldId id="1277" r:id="rId19"/>
    <p:sldId id="1251" r:id="rId20"/>
    <p:sldId id="1278" r:id="rId21"/>
    <p:sldId id="1279" r:id="rId22"/>
    <p:sldId id="1252" r:id="rId23"/>
    <p:sldId id="1263" r:id="rId24"/>
    <p:sldId id="1280" r:id="rId25"/>
    <p:sldId id="1264" r:id="rId26"/>
    <p:sldId id="1265" r:id="rId27"/>
    <p:sldId id="1253" r:id="rId28"/>
    <p:sldId id="1255" r:id="rId29"/>
    <p:sldId id="1257" r:id="rId30"/>
    <p:sldId id="1259" r:id="rId31"/>
    <p:sldId id="1281" r:id="rId32"/>
    <p:sldId id="1260" r:id="rId33"/>
    <p:sldId id="1282" r:id="rId34"/>
    <p:sldId id="1283" r:id="rId35"/>
    <p:sldId id="1285" r:id="rId36"/>
    <p:sldId id="1286" r:id="rId37"/>
    <p:sldId id="1284" r:id="rId38"/>
    <p:sldId id="1262" r:id="rId39"/>
    <p:sldId id="1288" r:id="rId40"/>
    <p:sldId id="1289" r:id="rId41"/>
    <p:sldId id="1290" r:id="rId42"/>
    <p:sldId id="1291" r:id="rId43"/>
    <p:sldId id="1292" r:id="rId44"/>
    <p:sldId id="1293" r:id="rId45"/>
    <p:sldId id="1294" r:id="rId46"/>
    <p:sldId id="1295" r:id="rId47"/>
    <p:sldId id="1287" r:id="rId48"/>
    <p:sldId id="1297" r:id="rId49"/>
    <p:sldId id="1298" r:id="rId50"/>
    <p:sldId id="1299" r:id="rId51"/>
    <p:sldId id="1300" r:id="rId52"/>
    <p:sldId id="1301" r:id="rId53"/>
    <p:sldId id="1296" r:id="rId54"/>
    <p:sldId id="1303" r:id="rId55"/>
    <p:sldId id="1304" r:id="rId56"/>
    <p:sldId id="1305" r:id="rId57"/>
    <p:sldId id="1307" r:id="rId58"/>
    <p:sldId id="1308" r:id="rId59"/>
    <p:sldId id="1306" r:id="rId60"/>
    <p:sldId id="1311" r:id="rId61"/>
    <p:sldId id="1309" r:id="rId62"/>
    <p:sldId id="1310" r:id="rId63"/>
    <p:sldId id="1302" r:id="rId64"/>
    <p:sldId id="1313" r:id="rId65"/>
    <p:sldId id="1314" r:id="rId66"/>
    <p:sldId id="1315" r:id="rId67"/>
    <p:sldId id="1316" r:id="rId6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2" Type="http://schemas.openxmlformats.org/officeDocument/2006/relationships/tableStyles" Target="tableStyles.xml"/><Relationship Id="rId71" Type="http://schemas.openxmlformats.org/officeDocument/2006/relationships/viewProps" Target="viewProps.xml"/><Relationship Id="rId70" Type="http://schemas.openxmlformats.org/officeDocument/2006/relationships/presProps" Target="presProps.xml"/><Relationship Id="rId7" Type="http://schemas.openxmlformats.org/officeDocument/2006/relationships/slide" Target="slides/slide5.xml"/><Relationship Id="rId69" Type="http://schemas.openxmlformats.org/officeDocument/2006/relationships/notesMaster" Target="notesMasters/notesMaster1.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32.png"/><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24.png"/><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 Id="rId3" Type="http://schemas.openxmlformats.org/officeDocument/2006/relationships/image" Target="../media/image25.png"/><Relationship Id="rId2" Type="http://schemas.openxmlformats.org/officeDocument/2006/relationships/image" Target="../media/image47.png"/><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1.png"/><Relationship Id="rId2" Type="http://schemas.openxmlformats.org/officeDocument/2006/relationships/image" Target="../media/image24.png"/><Relationship Id="rId1" Type="http://schemas.openxmlformats.org/officeDocument/2006/relationships/image" Target="../media/image50.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2.png"/><Relationship Id="rId2" Type="http://schemas.openxmlformats.org/officeDocument/2006/relationships/image" Target="../media/image28.png"/><Relationship Id="rId1"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54.png"/><Relationship Id="rId1" Type="http://schemas.openxmlformats.org/officeDocument/2006/relationships/image" Target="../media/image53.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8.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40.png"/><Relationship Id="rId1" Type="http://schemas.openxmlformats.org/officeDocument/2006/relationships/image" Target="../media/image25.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24.png"/><Relationship Id="rId1" Type="http://schemas.openxmlformats.org/officeDocument/2006/relationships/image" Target="../media/image60.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64.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8.png"/><Relationship Id="rId1" Type="http://schemas.openxmlformats.org/officeDocument/2006/relationships/image" Target="../media/image67.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3.png"/><Relationship Id="rId1" Type="http://schemas.openxmlformats.org/officeDocument/2006/relationships/image" Target="../media/image74.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6.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8.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9.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1.png"/><Relationship Id="rId1" Type="http://schemas.openxmlformats.org/officeDocument/2006/relationships/image" Target="../media/image80.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82.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25.png"/><Relationship Id="rId1" Type="http://schemas.openxmlformats.org/officeDocument/2006/relationships/image" Target="../media/image24.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5.png"/><Relationship Id="rId1" Type="http://schemas.openxmlformats.org/officeDocument/2006/relationships/image" Target="../media/image84.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86.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87.png"/></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image" Target="../media/image88.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0.png"/><Relationship Id="rId2" Type="http://schemas.openxmlformats.org/officeDocument/2006/relationships/image" Target="../media/image25.png"/><Relationship Id="rId1"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6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0.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92.png"/><Relationship Id="rId1" Type="http://schemas.openxmlformats.org/officeDocument/2006/relationships/image" Target="../media/image91.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3.png"/></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image" Target="../media/image94.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97.png"/></Relationships>
</file>

<file path=ppt/slides/_rels/slide6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image" Target="../media/image98.png"/></Relationships>
</file>

<file path=ppt/slides/_rels/slide6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00.png"/><Relationship Id="rId4" Type="http://schemas.openxmlformats.org/officeDocument/2006/relationships/image" Target="../media/image102.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01.png"/></Relationships>
</file>

<file path=ppt/slides/_rels/slide6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05.png"/><Relationship Id="rId4" Type="http://schemas.openxmlformats.org/officeDocument/2006/relationships/image" Target="../media/image104.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0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圆周运动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离心现象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几种常见的离心</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412776"/>
          <a:ext cx="11363824" cy="2902156"/>
        </p:xfrm>
        <a:graphic>
          <a:graphicData uri="http://schemas.openxmlformats.org/drawingml/2006/table">
            <a:tbl>
              <a:tblPr firstRow="1" firstCol="1" bandRow="1"/>
              <a:tblGrid>
                <a:gridCol w="1136383"/>
                <a:gridCol w="3530697"/>
                <a:gridCol w="3456384"/>
                <a:gridCol w="3240360"/>
              </a:tblGrid>
              <a:tr h="29419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353516">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洗衣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机脱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当水滴跟衣物的附着力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不足以提供向心力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水滴做离心运动而离开衣物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2422798" y="1988840"/>
            <a:ext cx="1301141" cy="2048491"/>
          </a:xfrm>
          <a:prstGeom prst="rect">
            <a:avLst/>
          </a:prstGeom>
        </p:spPr>
      </p:pic>
      <p:pic>
        <p:nvPicPr>
          <p:cNvPr id="5" name="图片 4"/>
          <p:cNvPicPr>
            <a:picLocks noChangeAspect="1"/>
          </p:cNvPicPr>
          <p:nvPr/>
        </p:nvPicPr>
        <p:blipFill>
          <a:blip r:embed="rId2"/>
          <a:stretch>
            <a:fillRect/>
          </a:stretch>
        </p:blipFill>
        <p:spPr>
          <a:xfrm>
            <a:off x="5583932" y="1993153"/>
            <a:ext cx="2140376" cy="199074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262558" y="836712"/>
              <a:ext cx="11296113" cy="3291840"/>
            </p:xfrm>
            <a:graphic>
              <a:graphicData uri="http://schemas.openxmlformats.org/drawingml/2006/table">
                <a:tbl>
                  <a:tblPr firstRow="1" firstCol="1" bandRow="1"/>
                  <a:tblGrid>
                    <a:gridCol w="1129612"/>
                    <a:gridCol w="3550908"/>
                    <a:gridCol w="3096344"/>
                    <a:gridCol w="3519249"/>
                  </a:tblGrid>
                  <a:tr h="29419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78257">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面上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当最大静摩擦力不足以提供向心力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汽车做离心运动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262558" y="836712"/>
              <a:ext cx="11296113" cy="3291840"/>
            </p:xfrm>
            <a:graphic>
              <a:graphicData uri="http://schemas.openxmlformats.org/drawingml/2006/table">
                <a:tbl>
                  <a:tblPr firstRow="1" firstCol="1" bandRow="1"/>
                  <a:tblGrid>
                    <a:gridCol w="1129612"/>
                    <a:gridCol w="3550908"/>
                    <a:gridCol w="3096344"/>
                    <a:gridCol w="3519249"/>
                  </a:tblGrid>
                  <a:tr h="29419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74320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面上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7150" marR="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2" name="图片 1"/>
          <p:cNvPicPr>
            <a:picLocks noChangeAspect="1"/>
          </p:cNvPicPr>
          <p:nvPr/>
        </p:nvPicPr>
        <p:blipFill>
          <a:blip r:embed="rId2"/>
          <a:stretch>
            <a:fillRect/>
          </a:stretch>
        </p:blipFill>
        <p:spPr>
          <a:xfrm>
            <a:off x="1846734" y="1484784"/>
            <a:ext cx="2383039" cy="2368726"/>
          </a:xfrm>
          <a:prstGeom prst="rect">
            <a:avLst/>
          </a:prstGeom>
        </p:spPr>
      </p:pic>
      <p:pic>
        <p:nvPicPr>
          <p:cNvPr id="5" name="图片 4"/>
          <p:cNvPicPr>
            <a:picLocks noChangeAspect="1"/>
          </p:cNvPicPr>
          <p:nvPr/>
        </p:nvPicPr>
        <p:blipFill>
          <a:blip r:embed="rId3"/>
          <a:stretch>
            <a:fillRect/>
          </a:stretch>
        </p:blipFill>
        <p:spPr>
          <a:xfrm>
            <a:off x="5782131" y="1484784"/>
            <a:ext cx="1596855" cy="23334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12776"/>
            <a:ext cx="11485848" cy="396938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车辆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转弯的动力学分析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弯道的特点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弯道处外高内低，但火车或汽车在行驶过程中，重心高度不变，即重心轨迹在同一水平面内，向心加速度和向心力均沿水平面指向圆心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向心力的来源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车速合适时转弯所需的向心力完全由重力和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合力</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，如图所示，合力沿水平方向，大小为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25lk690.jpg" descr="id:2147492113;FounderCES"/>
          <p:cNvPicPr/>
          <p:nvPr/>
        </p:nvPicPr>
        <p:blipFill>
          <a:blip r:embed="rId3"/>
          <a:stretch>
            <a:fillRect/>
          </a:stretch>
        </p:blipFill>
        <p:spPr>
          <a:xfrm>
            <a:off x="8759502" y="3212976"/>
            <a:ext cx="2409190" cy="28797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702723" y="2276237"/>
            <a:ext cx="1872208" cy="688258"/>
          </a:xfrm>
          <a:prstGeom prst="rect">
            <a:avLst/>
          </a:prstGeom>
        </p:spPr>
      </p:pic>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496379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转弯规定速度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若火车或汽车转弯时只受重力和支持力作用，则有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，可得转弯规定速度为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为转弯半径，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为轨道平面（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或路面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）与水平面的夹角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轨道压力与火车速度的关系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）当火车行驶速度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等于规定速度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时，所需向心力仅由重力和支持力的合力提供，此时火车的轮缘对内、外轨道均无挤压作用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）当火车行驶速度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时，外轨道对轮缘有侧压力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）当火车行驶速度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时，内轨道对轮缘有侧压力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4963795"/>
              </a:xfrm>
              <a:blipFill rotWithShape="1">
                <a:blip r:embed="rId2"/>
                <a:stretch>
                  <a:fillRect l="-2" t="-13" r="1" b="13"/>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64704"/>
            <a:ext cx="11485848" cy="175323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公路转弯处，常采用外高内低的斜面式弯道设计，这样可以使车辆经过弯道时不必大幅减速，从而提高通行效率且节约燃料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若某处有半径为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、路面倾角为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的弯道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774726" y="2519030"/>
            <a:ext cx="7848523" cy="352839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620688"/>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）求汽车的最佳通过速度，即不出现侧向摩擦力时的速度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34566" y="3528237"/>
                <a:ext cx="11512136" cy="2639695"/>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如</a:t>
                </a:r>
                <a:r>
                  <a:rPr lang="zh-CN" altLang="zh-CN" sz="2400">
                    <a:solidFill>
                      <a:srgbClr val="000000"/>
                    </a:solidFill>
                    <a:ea typeface="楷体" panose="02010609060101010101" pitchFamily="49" charset="-122"/>
                    <a:cs typeface="Times New Roman" panose="02020603050405020304" pitchFamily="18" charset="0"/>
                  </a:rPr>
                  <a:t>图甲所示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当汽车通过弯道时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在水平面内做圆周运动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不出现侧向摩擦力时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汽车受到重力</a:t>
                </a:r>
                <a:r>
                  <a:rPr lang="en-US" altLang="zh-CN" sz="2400" i="1">
                    <a:solidFill>
                      <a:srgbClr val="000000"/>
                    </a:solidFill>
                    <a:cs typeface="Times New Roman" panose="02020603050405020304" pitchFamily="18" charset="0"/>
                  </a:rPr>
                  <a:t>mg</a:t>
                </a:r>
                <a:r>
                  <a:rPr lang="zh-CN" altLang="zh-CN" sz="2400">
                    <a:solidFill>
                      <a:srgbClr val="000000"/>
                    </a:solidFill>
                    <a:ea typeface="楷体" panose="02010609060101010101" pitchFamily="49" charset="-122"/>
                    <a:cs typeface="Times New Roman" panose="02020603050405020304" pitchFamily="18" charset="0"/>
                  </a:rPr>
                  <a:t>和路面的支持力</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a:t>
                </a:r>
                <a:r>
                  <a:rPr lang="zh-CN" altLang="zh-CN" sz="2400">
                    <a:solidFill>
                      <a:srgbClr val="000000"/>
                    </a:solidFill>
                    <a:ea typeface="楷体" panose="02010609060101010101" pitchFamily="49" charset="-122"/>
                    <a:cs typeface="Times New Roman" panose="02020603050405020304" pitchFamily="18" charset="0"/>
                  </a:rPr>
                  <a:t>两个力作用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两个力的合力提供汽车做圆周运动的向心力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tan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num>
                      <m:den>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𝒓</m:t>
                        </m:r>
                        <m:r>
                          <a:rPr lang="en-US" altLang="zh-CN" sz="2400" i="1">
                            <a:solidFill>
                              <a:srgbClr val="000000"/>
                            </a:solidFill>
                            <a:latin typeface="Cambria Math" panose="02040503050406030204" pitchFamily="18" charset="0"/>
                            <a:cs typeface="Times New Roman" panose="02020603050405020304" pitchFamily="18" charset="0"/>
                          </a:rPr>
                          <m:t>𝐭𝐚𝐧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e>
                    </m:rad>
                  </m:oMath>
                </a14:m>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𝟏𝟎</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𝟏𝟎𝟎</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e>
                    </m:rad>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20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34566" y="3528237"/>
                <a:ext cx="11512136" cy="2639695"/>
              </a:xfrm>
              <a:prstGeom prst="rect">
                <a:avLst/>
              </a:prstGeom>
              <a:blipFill rotWithShape="1">
                <a:blip r:embed="rId1"/>
                <a:stretch>
                  <a:fillRect l="-5" t="-7" r="1" b="7"/>
                </a:stretch>
              </a:blipFill>
            </p:spPr>
            <p:txBody>
              <a:bodyPr/>
              <a:lstStyle/>
              <a:p>
                <a:r>
                  <a:rPr lang="zh-CN" altLang="en-US">
                    <a:noFill/>
                  </a:rPr>
                  <a:t> </a:t>
                </a:r>
              </a:p>
            </p:txBody>
          </p:sp>
        </mc:Fallback>
      </mc:AlternateContent>
      <p:pic>
        <p:nvPicPr>
          <p:cNvPr id="4" name="24解析.eps" descr="id:2147492127;FounderCES"/>
          <p:cNvPicPr/>
          <p:nvPr/>
        </p:nvPicPr>
        <p:blipFill>
          <a:blip r:embed="rId2"/>
          <a:stretch>
            <a:fillRect/>
          </a:stretch>
        </p:blipFill>
        <p:spPr>
          <a:xfrm>
            <a:off x="388694" y="3736783"/>
            <a:ext cx="840740" cy="299720"/>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2998862" y="1191187"/>
            <a:ext cx="5198512" cy="2337050"/>
          </a:xfrm>
          <a:prstGeom prst="rect">
            <a:avLst/>
          </a:prstGeom>
        </p:spPr>
      </p:pic>
      <p:pic>
        <p:nvPicPr>
          <p:cNvPr id="6" name="24答案.eps" descr="id:2147492148;FounderCES"/>
          <p:cNvPicPr/>
          <p:nvPr/>
        </p:nvPicPr>
        <p:blipFill>
          <a:blip r:embed="rId4"/>
          <a:stretch>
            <a:fillRect/>
          </a:stretch>
        </p:blipFill>
        <p:spPr>
          <a:xfrm>
            <a:off x="388694" y="6207120"/>
            <a:ext cx="840740" cy="299720"/>
          </a:xfrm>
          <a:prstGeom prst="rect">
            <a:avLst/>
          </a:prstGeom>
        </p:spPr>
      </p:pic>
      <p:sp>
        <p:nvSpPr>
          <p:cNvPr id="3" name="矩形 2"/>
          <p:cNvSpPr/>
          <p:nvPr/>
        </p:nvSpPr>
        <p:spPr>
          <a:xfrm>
            <a:off x="1414686" y="6126147"/>
            <a:ext cx="1021080" cy="460375"/>
          </a:xfrm>
          <a:prstGeom prst="rect">
            <a:avLst/>
          </a:prstGeom>
        </p:spPr>
        <p:txBody>
          <a:bodyPr wrap="none">
            <a:spAutoFit/>
          </a:bodyPr>
          <a:lstStyle/>
          <a:p>
            <a:r>
              <a:rPr lang="en-US" altLang="zh-CN" sz="2400">
                <a:solidFill>
                  <a:srgbClr val="000000"/>
                </a:solidFill>
              </a:rPr>
              <a:t>20 m/s</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620688"/>
            <a:ext cx="11485848" cy="1200329"/>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）若弯道处侧向动摩擦因数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，且最大静摩擦力等于滑动摩擦力，求汽车通过的最大速度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3358902" y="1124744"/>
            <a:ext cx="3888432" cy="1748089"/>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9998" y="2780928"/>
                <a:ext cx="11485848" cy="3469005"/>
              </a:xfrm>
              <a:prstGeom prst="rect">
                <a:avLst/>
              </a:prstGeom>
            </p:spPr>
            <p:txBody>
              <a:bodyPr wrap="square">
                <a:spAutoFit/>
              </a:bodyPr>
              <a:lstStyle/>
              <a:p>
                <a:pPr algn="just">
                  <a:lnSpc>
                    <a:spcPct val="13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当汽车以最大速度通过弯道时的受力分析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如图乙所示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将支持力</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a:t>
                </a:r>
                <a:r>
                  <a:rPr lang="en-US" altLang="zh-CN" sz="2400" i="1">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和摩擦力</a:t>
                </a:r>
                <a:r>
                  <a:rPr lang="en-US" altLang="zh-CN" sz="2400" i="1">
                    <a:solidFill>
                      <a:srgbClr val="000000"/>
                    </a:solidFill>
                    <a:cs typeface="Times New Roman" panose="02020603050405020304" pitchFamily="18" charset="0"/>
                  </a:rPr>
                  <a:t>f</a:t>
                </a:r>
                <a:r>
                  <a:rPr lang="zh-CN" altLang="zh-CN" sz="2400">
                    <a:solidFill>
                      <a:srgbClr val="000000"/>
                    </a:solidFill>
                    <a:ea typeface="楷体" panose="02010609060101010101" pitchFamily="49" charset="-122"/>
                    <a:cs typeface="Times New Roman" panose="02020603050405020304" pitchFamily="18" charset="0"/>
                  </a:rPr>
                  <a:t>进行正交分解</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a:t>
                </a:r>
                <a:r>
                  <a:rPr lang="en-US" altLang="zh-CN" sz="2400" i="1">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cos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a:t>
                </a:r>
                <a:r>
                  <a:rPr lang="en-US" altLang="zh-CN" sz="2400" i="1">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a:solidFill>
                      <a:srgbClr val="000000"/>
                    </a:solidFill>
                    <a:cs typeface="Times New Roman" panose="02020603050405020304" pitchFamily="18" charset="0"/>
                  </a:rPr>
                  <a:t>cos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根据牛顿第二定律有</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N2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zh-CN" altLang="zh-CN" sz="2400" baseline="-25000">
                    <a:solidFill>
                      <a:srgbClr val="000000"/>
                    </a:solidFill>
                    <a:ea typeface="楷体" panose="02010609060101010101" pitchFamily="49" charset="-122"/>
                    <a:cs typeface="Times New Roman" panose="02020603050405020304" pitchFamily="18" charset="0"/>
                  </a:rPr>
                  <a:t>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μF</a:t>
                </a:r>
                <a:r>
                  <a:rPr lang="en-US" altLang="zh-CN" sz="2400" baseline="-25000">
                    <a:solidFill>
                      <a:srgbClr val="000000"/>
                    </a:solidFill>
                    <a:cs typeface="Times New Roman" panose="02020603050405020304" pitchFamily="18" charset="0"/>
                  </a:rPr>
                  <a:t>N</a:t>
                </a:r>
                <a:r>
                  <a:rPr lang="en-US" altLang="zh-CN" sz="2400" i="1">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联立解得向心力为</a:t>
                </a:r>
                <a:r>
                  <a:rPr lang="en-US" altLang="zh-CN" sz="2400" i="1">
                    <a:solidFill>
                      <a:srgbClr val="000000"/>
                    </a:solidFill>
                    <a:cs typeface="Times New Roman" panose="02020603050405020304" pitchFamily="18" charset="0"/>
                  </a:rPr>
                  <a:t>F</a:t>
                </a:r>
                <a:r>
                  <a:rPr lang="zh-CN" altLang="zh-CN" sz="2400" baseline="-25000">
                    <a:solidFill>
                      <a:srgbClr val="000000"/>
                    </a:solidFill>
                    <a:ea typeface="楷体" panose="02010609060101010101" pitchFamily="49" charset="-122"/>
                    <a:cs typeface="Times New Roman" panose="02020603050405020304" pitchFamily="18" charset="0"/>
                  </a:rPr>
                  <a:t>向</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𝐬𝐢𝐧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r>
                          <a:rPr lang="en-US" altLang="zh-CN" sz="2400" i="1">
                            <a:solidFill>
                              <a:srgbClr val="000000"/>
                            </a:solidFill>
                            <a:latin typeface="Cambria Math" panose="02040503050406030204" pitchFamily="18" charset="0"/>
                            <a:cs typeface="Times New Roman" panose="02020603050405020304" pitchFamily="18" charset="0"/>
                          </a:rPr>
                          <m:t>𝐜𝐨𝐬</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num>
                      <m:den>
                        <m:r>
                          <a:rPr lang="en-US" altLang="zh-CN" sz="2400" i="1">
                            <a:solidFill>
                              <a:srgbClr val="000000"/>
                            </a:solidFill>
                            <a:latin typeface="Cambria Math" panose="02040503050406030204" pitchFamily="18" charset="0"/>
                            <a:cs typeface="Times New Roman" panose="02020603050405020304" pitchFamily="18" charset="0"/>
                          </a:rPr>
                          <m:t>𝐜𝐨𝐬</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r>
                          <a:rPr lang="en-US" altLang="zh-CN" sz="2400" i="1">
                            <a:solidFill>
                              <a:srgbClr val="000000"/>
                            </a:solidFill>
                            <a:latin typeface="Cambria Math" panose="02040503050406030204" pitchFamily="18" charset="0"/>
                            <a:cs typeface="Times New Roman" panose="02020603050405020304" pitchFamily="18" charset="0"/>
                          </a:rPr>
                          <m:t>𝐬𝐢𝐧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den>
                    </m:f>
                  </m:oMath>
                </a14:m>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𝐭𝐚𝐧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r>
                          <a:rPr lang="en-US" altLang="zh-CN" sz="2400" i="1">
                            <a:solidFill>
                              <a:srgbClr val="000000"/>
                            </a:solidFill>
                            <a:latin typeface="Cambria Math" panose="02040503050406030204" pitchFamily="18" charset="0"/>
                            <a:cs typeface="Times New Roman" panose="02020603050405020304" pitchFamily="18" charset="0"/>
                          </a:rPr>
                          <m:t>𝐭𝐚𝐧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den>
                    </m:f>
                  </m:oMath>
                </a14:m>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a:t>
                </a:r>
                <a:r>
                  <a:rPr lang="en-US" altLang="zh-CN" sz="2400" i="1">
                    <a:solidFill>
                      <a:srgbClr val="000000"/>
                    </a:solidFill>
                    <a:cs typeface="Times New Roman" panose="02020603050405020304" pitchFamily="18" charset="0"/>
                  </a:rPr>
                  <a:t>F</a:t>
                </a:r>
                <a:r>
                  <a:rPr lang="zh-CN" altLang="zh-CN" sz="2400" baseline="-25000">
                    <a:solidFill>
                      <a:srgbClr val="000000"/>
                    </a:solidFill>
                    <a:ea typeface="楷体" panose="02010609060101010101" pitchFamily="49" charset="-122"/>
                    <a:cs typeface="Times New Roman" panose="02020603050405020304" pitchFamily="18" charset="0"/>
                  </a:rPr>
                  <a:t>向</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ea typeface="楷体" panose="02010609060101010101" pitchFamily="49" charset="-122"/>
                    <a:cs typeface="Times New Roman" panose="02020603050405020304" pitchFamily="18" charset="0"/>
                  </a:rPr>
                  <a:t>可得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𝐭𝐚𝐧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𝝁</m:t>
                            </m:r>
                            <m:r>
                              <a:rPr lang="en-US" altLang="zh-CN" sz="2400" i="1">
                                <a:solidFill>
                                  <a:srgbClr val="000000"/>
                                </a:solidFill>
                                <a:latin typeface="Cambria Math" panose="02040503050406030204" pitchFamily="18" charset="0"/>
                                <a:cs typeface="Times New Roman" panose="02020603050405020304" pitchFamily="18" charset="0"/>
                              </a:rPr>
                              <m:t>𝐭𝐚𝐧</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𝜽</m:t>
                            </m:r>
                          </m:den>
                        </m:f>
                        <m:r>
                          <a:rPr lang="en-US" altLang="zh-CN" sz="2400" i="1">
                            <a:solidFill>
                              <a:srgbClr val="000000"/>
                            </a:solidFill>
                            <a:latin typeface="Cambria Math" panose="02040503050406030204" pitchFamily="18" charset="0"/>
                            <a:cs typeface="Times New Roman" panose="02020603050405020304" pitchFamily="18" charset="0"/>
                          </a:rPr>
                          <m:t>𝒈𝒓</m:t>
                        </m:r>
                      </m:e>
                    </m:rad>
                  </m:oMath>
                </a14:m>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m:rPr>
                                <m:nor/>
                              </m:rPr>
                              <a:rPr lang="zh-CN" altLang="zh-CN" sz="2400">
                                <a:solidFill>
                                  <a:srgbClr val="000000"/>
                                </a:solidFill>
                                <a:latin typeface="Cambria Math" panose="02040503050406030204" pitchFamily="18" charset="0"/>
                                <a:cs typeface="Times New Roman" panose="02020603050405020304" pitchFamily="18" charset="0"/>
                              </a:rPr>
                              <m:t>）</m:t>
                            </m:r>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den>
                        </m:f>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𝟏𝟎</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𝟏𝟎𝟎</m:t>
                        </m:r>
                      </m:e>
                    </m:rad>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m/s</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15</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𝟓</m:t>
                        </m:r>
                      </m:e>
                    </m:rad>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9998" y="2780928"/>
                <a:ext cx="11485848" cy="3469005"/>
              </a:xfrm>
              <a:prstGeom prst="rect">
                <a:avLst/>
              </a:prstGeom>
              <a:blipFill rotWithShape="1">
                <a:blip r:embed="rId2"/>
                <a:stretch>
                  <a:fillRect l="-4" t="-8" r="3" b="8"/>
                </a:stretch>
              </a:blipFill>
            </p:spPr>
            <p:txBody>
              <a:bodyPr/>
              <a:lstStyle/>
              <a:p>
                <a:r>
                  <a:rPr lang="zh-CN" altLang="en-US">
                    <a:noFill/>
                  </a:rPr>
                  <a:t> </a:t>
                </a:r>
              </a:p>
            </p:txBody>
          </p:sp>
        </mc:Fallback>
      </mc:AlternateContent>
      <p:pic>
        <p:nvPicPr>
          <p:cNvPr id="6" name="24解析.eps" descr="id:2147492127;FounderCES"/>
          <p:cNvPicPr/>
          <p:nvPr/>
        </p:nvPicPr>
        <p:blipFill>
          <a:blip r:embed="rId3"/>
          <a:stretch>
            <a:fillRect/>
          </a:stretch>
        </p:blipFill>
        <p:spPr>
          <a:xfrm>
            <a:off x="478582" y="2898123"/>
            <a:ext cx="840740" cy="299720"/>
          </a:xfrm>
          <a:prstGeom prst="rect">
            <a:avLst/>
          </a:prstGeom>
        </p:spPr>
      </p:pic>
      <p:pic>
        <p:nvPicPr>
          <p:cNvPr id="7" name="24答案.eps" descr="id:2147492148;FounderCES"/>
          <p:cNvPicPr/>
          <p:nvPr/>
        </p:nvPicPr>
        <p:blipFill>
          <a:blip r:embed="rId4"/>
          <a:stretch>
            <a:fillRect/>
          </a:stretch>
        </p:blipFill>
        <p:spPr>
          <a:xfrm>
            <a:off x="478582" y="6234987"/>
            <a:ext cx="840740" cy="299720"/>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396511" y="6032763"/>
                <a:ext cx="1403350" cy="658495"/>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15</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𝟓</m:t>
                        </m:r>
                      </m:e>
                    </m:rad>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m/s</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396511" y="6032763"/>
                <a:ext cx="1403350" cy="658495"/>
              </a:xfrm>
              <a:prstGeom prst="rect">
                <a:avLst/>
              </a:prstGeom>
              <a:blipFill rotWithShape="1">
                <a:blip r:embed="rId5"/>
                <a:stretch>
                  <a:fillRect l="-10" t="-40" r="10" b="40"/>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pic>
        <p:nvPicPr>
          <p:cNvPr id="6" name="24答案.eps" descr="id:2147489697;FounderCES"/>
          <p:cNvPicPr/>
          <p:nvPr/>
        </p:nvPicPr>
        <p:blipFill>
          <a:blip r:embed="rId2"/>
          <a:stretch>
            <a:fillRect/>
          </a:stretch>
        </p:blipFill>
        <p:spPr>
          <a:xfrm>
            <a:off x="355377" y="6094553"/>
            <a:ext cx="840740" cy="299720"/>
          </a:xfrm>
          <a:prstGeom prst="rect">
            <a:avLst/>
          </a:prstGeom>
        </p:spPr>
      </p:pic>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692696"/>
                <a:ext cx="11485848" cy="529272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山东菏泽东明县第一中月考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）在铁路转弯处，为了减小火车对铁轨的磨损，内、外轨道设计时高度略有不同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某段转弯处弯道的半径为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通过时，恰好轮缘对内、外轨道无压力，轨道平面与水平地面间的夹角为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的火车沿该弯道做速度为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的匀速圆周运动，重力加速度为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该转弯处的设计速度为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该转弯处的设计速度为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火车有向外轨道方向运动的趋势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火车有向外轨道方向运动的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692696"/>
                <a:ext cx="11485848" cy="5292725"/>
              </a:xfrm>
              <a:blipFill rotWithShape="1">
                <a:blip r:embed="rId3"/>
                <a:stretch>
                  <a:fillRect l="-2" t="-10" r="1" b="10"/>
                </a:stretch>
              </a:blipFill>
            </p:spPr>
            <p:txBody>
              <a:bodyPr/>
              <a:lstStyle/>
              <a:p>
                <a:r>
                  <a:rPr lang="zh-CN" altLang="en-US">
                    <a:noFill/>
                  </a:rPr>
                  <a:t> </a:t>
                </a:r>
              </a:p>
            </p:txBody>
          </p:sp>
        </mc:Fallback>
      </mc:AlternateContent>
      <p:pic>
        <p:nvPicPr>
          <p:cNvPr id="5" name="25lk697.jpg" descr="id:2147492162;FounderCES"/>
          <p:cNvPicPr/>
          <p:nvPr/>
        </p:nvPicPr>
        <p:blipFill>
          <a:blip r:embed="rId4"/>
          <a:stretch>
            <a:fillRect/>
          </a:stretch>
        </p:blipFill>
        <p:spPr>
          <a:xfrm>
            <a:off x="7175326" y="3140968"/>
            <a:ext cx="4086225" cy="2376170"/>
          </a:xfrm>
          <a:prstGeom prst="rect">
            <a:avLst/>
          </a:prstGeom>
        </p:spPr>
      </p:pic>
      <p:sp>
        <p:nvSpPr>
          <p:cNvPr id="2" name="矩形 1"/>
          <p:cNvSpPr/>
          <p:nvPr/>
        </p:nvSpPr>
        <p:spPr>
          <a:xfrm>
            <a:off x="1414686" y="5877272"/>
            <a:ext cx="630301"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485584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恰好轮缘对内、外轨道无压力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该速度即为设计速度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对火车进行分析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火车</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转弯时做圆周运动的轨道面是水平面</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合力方向一定水平指向圆心</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此时火车做圆周运动所需要的向心力小于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火车有向内轨道方向运动的趋势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此时火车做圆周运动所需要的向心力大于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火车有向外轨道方向运动的趋势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4855845"/>
              </a:xfrm>
              <a:blipFill rotWithShape="1">
                <a:blip r:embed="rId1"/>
                <a:stretch>
                  <a:fillRect l="-2" t="-13" r="1" b="13"/>
                </a:stretch>
              </a:blipFill>
            </p:spPr>
            <p:txBody>
              <a:bodyPr/>
              <a:lstStyle/>
              <a:p>
                <a:r>
                  <a:rPr lang="zh-CN" altLang="en-US">
                    <a:noFill/>
                  </a:rPr>
                  <a:t> </a:t>
                </a:r>
              </a:p>
            </p:txBody>
          </p:sp>
        </mc:Fallback>
      </mc:AlternateContent>
      <p:pic>
        <p:nvPicPr>
          <p:cNvPr id="3" name="箭头左下.eps" descr="id:2147492176;FounderCES"/>
          <p:cNvPicPr/>
          <p:nvPr/>
        </p:nvPicPr>
        <p:blipFill>
          <a:blip r:embed="rId2"/>
          <a:stretch>
            <a:fillRect/>
          </a:stretch>
        </p:blipFill>
        <p:spPr>
          <a:xfrm>
            <a:off x="2782838" y="1916832"/>
            <a:ext cx="394970" cy="310515"/>
          </a:xfrm>
          <a:prstGeom prst="rect">
            <a:avLst/>
          </a:prstGeom>
        </p:spPr>
      </p:pic>
      <p:pic>
        <p:nvPicPr>
          <p:cNvPr id="4" name="24解析.eps" descr="id:2147492169;FounderCES"/>
          <p:cNvPicPr/>
          <p:nvPr/>
        </p:nvPicPr>
        <p:blipFill>
          <a:blip r:embed="rId3"/>
          <a:stretch>
            <a:fillRect/>
          </a:stretch>
        </p:blipFill>
        <p:spPr>
          <a:xfrm>
            <a:off x="478582" y="980728"/>
            <a:ext cx="840740" cy="29972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车辆转弯问题的要点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在分析车辆转弯问题时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首先要确定车辆转弯所做圆周运动的轨道平面、圆心和半径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然后分析车辆的受力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找到向心力的来源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在找向心力时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通常在受力分析的基础上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按力的正交分解法将力沿半径方向和垂直于半径方向分解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其中沿半径方向的合力提供向心力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2"/>
          <a:stretch>
            <a:fillRect/>
          </a:stretch>
        </p:blipFill>
        <p:spPr>
          <a:xfrm>
            <a:off x="360854" y="1628800"/>
            <a:ext cx="1561465" cy="431165"/>
          </a:xfrm>
          <a:prstGeom prst="rect">
            <a:avLst/>
          </a:prstGeom>
        </p:spPr>
      </p:pic>
      <p:sp>
        <p:nvSpPr>
          <p:cNvPr id="5" name="内容占位符 4"/>
          <p:cNvSpPr>
            <a:spLocks noGrp="1"/>
          </p:cNvSpPr>
          <p:nvPr>
            <p:ph idx="1"/>
          </p:nvPr>
        </p:nvSpPr>
        <p:spPr>
          <a:xfrm>
            <a:off x="360854" y="1484784"/>
            <a:ext cx="11485848" cy="2792239"/>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车辆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转弯时所需的向心力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汽车转弯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汽车在水平路面上转弯时，有向外侧滑的趋势，地面会对汽车产生指向内侧的静摩擦力，这时在指向圆心的方向上存在静摩擦力的作用，该力提供汽车转弯所需的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向心力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777058"/>
            <a:ext cx="11485848" cy="2238241"/>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竖直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面内圆周运动的两类模型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两类模型的本质区别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模型不同之处在于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只能对物体产生拉力，而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既可对物体产生拉力也可对物体产生支持力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620688"/>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两类模型最高点运动情况</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86148" y="1268760"/>
          <a:ext cx="11460554" cy="4937760"/>
        </p:xfrm>
        <a:graphic>
          <a:graphicData uri="http://schemas.openxmlformats.org/drawingml/2006/table">
            <a:tbl>
              <a:tblPr firstRow="1" firstCol="1" bandRow="1"/>
              <a:tblGrid>
                <a:gridCol w="976439"/>
                <a:gridCol w="5308683"/>
                <a:gridCol w="5175432"/>
              </a:tblGrid>
              <a:tr h="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最高点无支撑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最高点有支撑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球与绳连接、水流星、沿内轨道运动的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过山车</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球与杆连接、球在光滑管道中运动等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1846734" y="3356992"/>
            <a:ext cx="3790291" cy="1990680"/>
          </a:xfrm>
          <a:prstGeom prst="rect">
            <a:avLst/>
          </a:prstGeom>
        </p:spPr>
      </p:pic>
      <p:pic>
        <p:nvPicPr>
          <p:cNvPr id="4" name="图片 3"/>
          <p:cNvPicPr>
            <a:picLocks noChangeAspect="1"/>
          </p:cNvPicPr>
          <p:nvPr/>
        </p:nvPicPr>
        <p:blipFill>
          <a:blip r:embed="rId2"/>
          <a:stretch>
            <a:fillRect/>
          </a:stretch>
        </p:blipFill>
        <p:spPr>
          <a:xfrm>
            <a:off x="7247334" y="3429000"/>
            <a:ext cx="4124615" cy="206881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980728"/>
          <a:ext cx="11449271" cy="4937760"/>
        </p:xfrm>
        <a:graphic>
          <a:graphicData uri="http://schemas.openxmlformats.org/drawingml/2006/table">
            <a:tbl>
              <a:tblPr firstRow="1" firstCol="1" bandRow="1"/>
              <a:tblGrid>
                <a:gridCol w="1656184"/>
                <a:gridCol w="4464496"/>
                <a:gridCol w="5328591"/>
              </a:tblGrid>
              <a:tr h="304959">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最高点无支撑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最高点有支撑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14878">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物体受到的弹力方向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向下或等于零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物体受到的弹力方向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向下、等于零或向上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0991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2566814" y="3068960"/>
            <a:ext cx="3741414" cy="2239515"/>
          </a:xfrm>
          <a:prstGeom prst="rect">
            <a:avLst/>
          </a:prstGeom>
        </p:spPr>
      </p:pic>
      <p:pic>
        <p:nvPicPr>
          <p:cNvPr id="4" name="图片 3"/>
          <p:cNvPicPr>
            <a:picLocks noChangeAspect="1"/>
          </p:cNvPicPr>
          <p:nvPr/>
        </p:nvPicPr>
        <p:blipFill>
          <a:blip r:embed="rId2"/>
          <a:stretch>
            <a:fillRect/>
          </a:stretch>
        </p:blipFill>
        <p:spPr>
          <a:xfrm>
            <a:off x="7031310" y="3068960"/>
            <a:ext cx="3939591" cy="215064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6" y="836712"/>
              <a:ext cx="11449271" cy="5334318"/>
            </p:xfrm>
            <a:graphic>
              <a:graphicData uri="http://schemas.openxmlformats.org/drawingml/2006/table">
                <a:tbl>
                  <a:tblPr firstRow="1" firstCol="1" bandRow="1"/>
                  <a:tblGrid>
                    <a:gridCol w="1224136"/>
                    <a:gridCol w="4608512"/>
                    <a:gridCol w="5616623"/>
                  </a:tblGrid>
                  <a:tr h="304959">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最高点无支撑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最高点有支撑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09919">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kumimoji="0" lang="en-US" altLang="zh-CN" sz="24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7141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临界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kumimoji="0" lang="en-US" altLang="zh-CN" sz="24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𝐦𝐢𝐧</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𝒈𝑹</m:t>
                                  </m:r>
                                </m:e>
                              </m:rad>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14878">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过最高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点的条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在最高点的速度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𝒈𝑹</m:t>
                                  </m:r>
                                </m:e>
                              </m:rad>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在最高点的速度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34566" y="836712"/>
              <a:ext cx="11449271" cy="5334318"/>
            </p:xfrm>
            <a:graphic>
              <a:graphicData uri="http://schemas.openxmlformats.org/drawingml/2006/table">
                <a:tbl>
                  <a:tblPr firstRow="1" firstCol="1" bandRow="1"/>
                  <a:tblGrid>
                    <a:gridCol w="1224136"/>
                    <a:gridCol w="4608512"/>
                    <a:gridCol w="5616623"/>
                  </a:tblGrid>
                  <a:tr h="304959">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最高点无支撑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最高点有支撑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9728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208343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临界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92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过最高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点的条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在最高点的速度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7061" marR="3706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087209"/>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湖南省邵东市创新学校月考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是用轻绳连接的小球，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是用轻杆连接的小球，两小球都在竖直面内做圆周运动，且绳、杆的长度均为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忽略空气阻力，下面说法中正确的是（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两小球通过圆周最高点的最小速度均为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两小球通过圆周最高点的最小速度均为零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球通过圆周最低点时处于超重状态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球在运动过程中所受的合外力的方向总是指向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087209"/>
              </a:xfrm>
              <a:blipFill rotWithShape="1">
                <a:blip r:embed="rId1"/>
                <a:stretch>
                  <a:fillRect l="-2" t="-15" r="1" b="8"/>
                </a:stretch>
              </a:blipFill>
            </p:spPr>
            <p:txBody>
              <a:bodyPr/>
              <a:lstStyle/>
              <a:p>
                <a:r>
                  <a:rPr lang="zh-CN" altLang="en-US">
                    <a:noFill/>
                  </a:rPr>
                  <a:t> </a:t>
                </a:r>
              </a:p>
            </p:txBody>
          </p:sp>
        </mc:Fallback>
      </mc:AlternateContent>
      <p:pic>
        <p:nvPicPr>
          <p:cNvPr id="3" name="24典例3.eps" descr="id:2147492212;FounderCES"/>
          <p:cNvPicPr/>
          <p:nvPr/>
        </p:nvPicPr>
        <p:blipFill>
          <a:blip r:embed="rId2"/>
          <a:stretch>
            <a:fillRect/>
          </a:stretch>
        </p:blipFill>
        <p:spPr>
          <a:xfrm>
            <a:off x="478582" y="908720"/>
            <a:ext cx="1203325" cy="387350"/>
          </a:xfrm>
          <a:prstGeom prst="rect">
            <a:avLst/>
          </a:prstGeom>
        </p:spPr>
      </p:pic>
      <p:pic>
        <p:nvPicPr>
          <p:cNvPr id="5" name="25lk702.jpg" descr="id:2147492219;FounderCES"/>
          <p:cNvPicPr/>
          <p:nvPr/>
        </p:nvPicPr>
        <p:blipFill>
          <a:blip r:embed="rId3"/>
          <a:stretch>
            <a:fillRect/>
          </a:stretch>
        </p:blipFill>
        <p:spPr>
          <a:xfrm>
            <a:off x="7823398" y="2204864"/>
            <a:ext cx="3888432" cy="1872208"/>
          </a:xfrm>
          <a:prstGeom prst="rect">
            <a:avLst/>
          </a:prstGeom>
        </p:spPr>
      </p:pic>
      <p:pic>
        <p:nvPicPr>
          <p:cNvPr id="6" name="24答案.eps" descr="id:2147492233;FounderCES"/>
          <p:cNvPicPr/>
          <p:nvPr/>
        </p:nvPicPr>
        <p:blipFill>
          <a:blip r:embed="rId4"/>
          <a:stretch>
            <a:fillRect/>
          </a:stretch>
        </p:blipFill>
        <p:spPr>
          <a:xfrm>
            <a:off x="443040" y="4995929"/>
            <a:ext cx="840740" cy="299720"/>
          </a:xfrm>
          <a:prstGeom prst="rect">
            <a:avLst/>
          </a:prstGeom>
        </p:spPr>
      </p:pic>
      <p:sp>
        <p:nvSpPr>
          <p:cNvPr id="2" name="矩形 1"/>
          <p:cNvSpPr/>
          <p:nvPr/>
        </p:nvSpPr>
        <p:spPr>
          <a:xfrm>
            <a:off x="1414686" y="4805406"/>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793283"/>
              </a:xfrm>
            </p:spPr>
            <p:txBody>
              <a:bodyPr/>
              <a:lstStyle/>
              <a:p>
                <a:pPr hangingPunct="0">
                  <a:spcAft>
                    <a:spcPts val="0"/>
                  </a:spcAft>
                  <a:tabLst>
                    <a:tab pos="5850890"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球通过圆周最高点的临界情况是绳的拉力为零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球通过圆周最高点时的最小速度为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由于杆可以提供拉力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也可以提供支持力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球通过圆周最高点时的最小速度为零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球通过圆周最低点时的加速度方向向上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球处于超重状态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球做变速圆周运动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只有在最高点和最低点的合力方向指向圆心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793283"/>
              </a:xfrm>
              <a:blipFill rotWithShape="1">
                <a:blip r:embed="rId1"/>
                <a:stretch>
                  <a:fillRect l="-2" t="-17" r="1" b="11"/>
                </a:stretch>
              </a:blipFill>
            </p:spPr>
            <p:txBody>
              <a:bodyPr/>
              <a:lstStyle/>
              <a:p>
                <a:r>
                  <a:rPr lang="zh-CN" altLang="en-US">
                    <a:noFill/>
                  </a:rPr>
                  <a:t> </a:t>
                </a:r>
              </a:p>
            </p:txBody>
          </p:sp>
        </mc:Fallback>
      </mc:AlternateContent>
      <p:pic>
        <p:nvPicPr>
          <p:cNvPr id="3" name="24解析.eps" descr="id:2147492226;FounderCES"/>
          <p:cNvPicPr/>
          <p:nvPr/>
        </p:nvPicPr>
        <p:blipFill>
          <a:blip r:embed="rId2"/>
          <a:stretch>
            <a:fillRect/>
          </a:stretch>
        </p:blipFill>
        <p:spPr>
          <a:xfrm>
            <a:off x="478582" y="1196752"/>
            <a:ext cx="840740" cy="299720"/>
          </a:xfrm>
          <a:prstGeom prst="rect">
            <a:avLst/>
          </a:prstGeom>
        </p:spPr>
      </p:pic>
      <p:pic>
        <p:nvPicPr>
          <p:cNvPr id="4" name="25lk702.jpg" descr="id:2147492219;FounderCES"/>
          <p:cNvPicPr/>
          <p:nvPr/>
        </p:nvPicPr>
        <p:blipFill>
          <a:blip r:embed="rId3"/>
          <a:stretch>
            <a:fillRect/>
          </a:stretch>
        </p:blipFill>
        <p:spPr>
          <a:xfrm>
            <a:off x="3574926" y="4149080"/>
            <a:ext cx="3888432" cy="187220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486525"/>
                <a:ext cx="11485848" cy="231838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圆周运动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圆锥摆</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圆锥摆模型中，小球转动的快慢（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），由小球到悬挂点的高度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相同，由</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486525"/>
                <a:ext cx="11485848" cy="2318385"/>
              </a:xfrm>
              <a:blipFill rotWithShape="1">
                <a:blip r:embed="rId1"/>
                <a:stretch>
                  <a:fillRect l="-2" t="-27" r="1" b="27"/>
                </a:stretch>
              </a:blipFill>
            </p:spPr>
            <p:txBody>
              <a:bodyPr/>
              <a:lstStyle/>
              <a:p>
                <a:r>
                  <a:rPr lang="zh-CN" altLang="en-US">
                    <a:noFill/>
                  </a:rPr>
                  <a:t> </a:t>
                </a:r>
              </a:p>
            </p:txBody>
          </p:sp>
        </mc:Fallback>
      </mc:AlternateContent>
      <p:pic>
        <p:nvPicPr>
          <p:cNvPr id="3" name="24情境通.eps" descr="id:2147492240;FounderCES"/>
          <p:cNvPicPr/>
          <p:nvPr/>
        </p:nvPicPr>
        <p:blipFill>
          <a:blip r:embed="rId2">
            <a:clrChange>
              <a:clrFrom>
                <a:srgbClr val="000000">
                  <a:alpha val="0"/>
                </a:srgbClr>
              </a:clrFrom>
              <a:clrTo>
                <a:srgbClr val="000000">
                  <a:alpha val="0"/>
                </a:srgbClr>
              </a:clrTo>
            </a:clrChange>
          </a:blip>
          <a:stretch>
            <a:fillRect/>
          </a:stretch>
        </p:blipFill>
        <p:spPr>
          <a:xfrm>
            <a:off x="2566814" y="692696"/>
            <a:ext cx="5581650" cy="565785"/>
          </a:xfrm>
          <a:prstGeom prst="rect">
            <a:avLst/>
          </a:prstGeom>
        </p:spPr>
      </p:pic>
      <p:pic>
        <p:nvPicPr>
          <p:cNvPr id="5" name="情境1.eps" descr="id:2147492247;FounderCES"/>
          <p:cNvPicPr/>
          <p:nvPr/>
        </p:nvPicPr>
        <p:blipFill>
          <a:blip r:embed="rId3"/>
          <a:stretch>
            <a:fillRect/>
          </a:stretch>
        </p:blipFill>
        <p:spPr>
          <a:xfrm>
            <a:off x="360854" y="1628800"/>
            <a:ext cx="1228725" cy="431165"/>
          </a:xfrm>
          <a:prstGeom prst="rect">
            <a:avLst/>
          </a:prstGeom>
        </p:spPr>
      </p:pic>
      <p:pic>
        <p:nvPicPr>
          <p:cNvPr id="6" name="25lk703.jpg" descr="id:2147492254;FounderCES"/>
          <p:cNvPicPr/>
          <p:nvPr/>
        </p:nvPicPr>
        <p:blipFill>
          <a:blip r:embed="rId4"/>
          <a:stretch>
            <a:fillRect/>
          </a:stretch>
        </p:blipFill>
        <p:spPr>
          <a:xfrm>
            <a:off x="3862958" y="3645024"/>
            <a:ext cx="3541395" cy="28797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279595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西北大学附属中学月考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、不可伸长的轻质细绳一端连接一质量为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的小球，另一端固定在天花板上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点，小球可看作质点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现让小球以不同的角速度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绕竖直轴做匀速圆周运动，小球离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点的竖直高度为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，细绳的拉力大小为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下列图像可能正确的是（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24典例1.eps" descr="id:2147492261;FounderCES"/>
          <p:cNvPicPr/>
          <p:nvPr/>
        </p:nvPicPr>
        <p:blipFill>
          <a:blip r:embed="rId1"/>
          <a:stretch>
            <a:fillRect/>
          </a:stretch>
        </p:blipFill>
        <p:spPr>
          <a:xfrm>
            <a:off x="380330" y="906979"/>
            <a:ext cx="1203325" cy="387350"/>
          </a:xfrm>
          <a:prstGeom prst="rect">
            <a:avLst/>
          </a:prstGeom>
        </p:spPr>
      </p:pic>
      <p:pic>
        <p:nvPicPr>
          <p:cNvPr id="2" name="图片 1"/>
          <p:cNvPicPr>
            <a:picLocks noChangeAspect="1"/>
          </p:cNvPicPr>
          <p:nvPr/>
        </p:nvPicPr>
        <p:blipFill>
          <a:blip r:embed="rId2"/>
          <a:stretch>
            <a:fillRect/>
          </a:stretch>
        </p:blipFill>
        <p:spPr>
          <a:xfrm>
            <a:off x="9695606" y="3044967"/>
            <a:ext cx="2338257" cy="1734672"/>
          </a:xfrm>
          <a:prstGeom prst="rect">
            <a:avLst/>
          </a:prstGeom>
        </p:spPr>
      </p:pic>
      <p:sp>
        <p:nvSpPr>
          <p:cNvPr id="7" name="矩形 6"/>
          <p:cNvSpPr/>
          <p:nvPr/>
        </p:nvSpPr>
        <p:spPr>
          <a:xfrm>
            <a:off x="1414686" y="5085184"/>
            <a:ext cx="853119"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ACD</a:t>
            </a:r>
            <a:endParaRPr lang="zh-CN" altLang="zh-CN" sz="1050">
              <a:solidFill>
                <a:srgbClr val="000000"/>
              </a:solidFill>
              <a:cs typeface="Times New Roman" panose="02020603050405020304" pitchFamily="18" charset="0"/>
            </a:endParaRPr>
          </a:p>
        </p:txBody>
      </p:sp>
      <p:pic>
        <p:nvPicPr>
          <p:cNvPr id="8" name="24答案.eps" descr="id:2147492317;FounderCES"/>
          <p:cNvPicPr/>
          <p:nvPr/>
        </p:nvPicPr>
        <p:blipFill>
          <a:blip r:embed="rId3"/>
          <a:stretch>
            <a:fillRect/>
          </a:stretch>
        </p:blipFill>
        <p:spPr>
          <a:xfrm>
            <a:off x="471806" y="5289635"/>
            <a:ext cx="840740" cy="299720"/>
          </a:xfrm>
          <a:prstGeom prst="rect">
            <a:avLst/>
          </a:prstGeom>
        </p:spPr>
      </p:pic>
      <p:pic>
        <p:nvPicPr>
          <p:cNvPr id="9" name="图片 8"/>
          <p:cNvPicPr>
            <a:picLocks noChangeAspect="1"/>
          </p:cNvPicPr>
          <p:nvPr/>
        </p:nvPicPr>
        <p:blipFill>
          <a:blip r:embed="rId4"/>
          <a:stretch>
            <a:fillRect/>
          </a:stretch>
        </p:blipFill>
        <p:spPr>
          <a:xfrm>
            <a:off x="444694" y="3044967"/>
            <a:ext cx="4583536" cy="1816226"/>
          </a:xfrm>
          <a:prstGeom prst="rect">
            <a:avLst/>
          </a:prstGeom>
        </p:spPr>
      </p:pic>
      <p:pic>
        <p:nvPicPr>
          <p:cNvPr id="10" name="图片 9"/>
          <p:cNvPicPr>
            <a:picLocks noChangeAspect="1"/>
          </p:cNvPicPr>
          <p:nvPr/>
        </p:nvPicPr>
        <p:blipFill>
          <a:blip r:embed="rId5"/>
          <a:stretch>
            <a:fillRect/>
          </a:stretch>
        </p:blipFill>
        <p:spPr>
          <a:xfrm>
            <a:off x="5112070" y="2992633"/>
            <a:ext cx="4737335" cy="1839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192976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小球进行受力分析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结合上述可知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细绳水平方向的合力提供向心力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设细绳的拉力大小为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1929765"/>
              </a:xfrm>
              <a:blipFill rotWithShape="1">
                <a:blip r:embed="rId1"/>
                <a:stretch>
                  <a:fillRect l="-2" t="-1612" r="1" b="33"/>
                </a:stretch>
              </a:blipFill>
            </p:spPr>
            <p:txBody>
              <a:bodyPr/>
              <a:lstStyle/>
              <a:p>
                <a:r>
                  <a:rPr lang="zh-CN" altLang="en-US">
                    <a:noFill/>
                  </a:rPr>
                  <a:t> </a:t>
                </a:r>
              </a:p>
            </p:txBody>
          </p:sp>
        </mc:Fallback>
      </mc:AlternateContent>
      <p:pic>
        <p:nvPicPr>
          <p:cNvPr id="4" name="24解析.eps" descr="id:2147492303;FounderCES"/>
          <p:cNvPicPr/>
          <p:nvPr/>
        </p:nvPicPr>
        <p:blipFill>
          <a:blip r:embed="rId2"/>
          <a:stretch>
            <a:fillRect/>
          </a:stretch>
        </p:blipFill>
        <p:spPr>
          <a:xfrm>
            <a:off x="336834" y="908720"/>
            <a:ext cx="840740" cy="299720"/>
          </a:xfrm>
          <a:prstGeom prst="rect">
            <a:avLst/>
          </a:prstGeom>
        </p:spPr>
      </p:pic>
      <p:pic>
        <p:nvPicPr>
          <p:cNvPr id="5" name="25lk709.jpg" descr="id:2147492310;FounderCES"/>
          <p:cNvPicPr/>
          <p:nvPr/>
        </p:nvPicPr>
        <p:blipFill>
          <a:blip r:embed="rId3"/>
          <a:stretch>
            <a:fillRect/>
          </a:stretch>
        </p:blipFill>
        <p:spPr>
          <a:xfrm>
            <a:off x="4511030" y="2615221"/>
            <a:ext cx="2809875" cy="368871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答案.eps" descr="id:2147489725;FounderCES"/>
          <p:cNvPicPr/>
          <p:nvPr/>
        </p:nvPicPr>
        <p:blipFill>
          <a:blip r:embed="rId1"/>
          <a:stretch>
            <a:fillRect/>
          </a:stretch>
        </p:blipFill>
        <p:spPr>
          <a:xfrm>
            <a:off x="434204" y="5834554"/>
            <a:ext cx="840740" cy="299720"/>
          </a:xfrm>
          <a:prstGeom prst="rect">
            <a:avLst/>
          </a:prstGeom>
        </p:spPr>
      </p:pic>
      <p:sp>
        <p:nvSpPr>
          <p:cNvPr id="6" name="内容占位符 5"/>
          <p:cNvSpPr>
            <a:spLocks noGrp="1"/>
          </p:cNvSpPr>
          <p:nvPr>
            <p:ph idx="1"/>
          </p:nvPr>
        </p:nvSpPr>
        <p:spPr>
          <a:xfrm>
            <a:off x="360854" y="692696"/>
            <a:ext cx="11485848" cy="507831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江苏苏州市田家炳实验高级中学月考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）如图甲所示为儿童玩具拨浪鼓，其简化模型如图乙所示，拨浪鼓上分别系有长度不等的两根细绳，细绳一端系着小球，另一端固定在关于手柄对称的鼓沿上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两球相同，连接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球的细绳更长一些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现使拨浪鼓绕竖直方向的手柄匀速转动，两球在水平面内做周期相同的匀速圆周运动，不计空气阻力，则（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两球做匀速圆周运动时细绳与竖直方向的夹角为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endParaRPr lang="zh-CN" altLang="zh-CN" sz="1050"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两球的向心加速度相等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球的线速度小于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球的线速度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球所受的细绳拉力大于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球所受的细绳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2.eps" descr="id:2147492324;FounderCES"/>
          <p:cNvPicPr/>
          <p:nvPr/>
        </p:nvPicPr>
        <p:blipFill>
          <a:blip r:embed="rId2"/>
          <a:stretch>
            <a:fillRect/>
          </a:stretch>
        </p:blipFill>
        <p:spPr>
          <a:xfrm>
            <a:off x="434204" y="871103"/>
            <a:ext cx="1203325" cy="387350"/>
          </a:xfrm>
          <a:prstGeom prst="rect">
            <a:avLst/>
          </a:prstGeom>
        </p:spPr>
      </p:pic>
      <p:sp>
        <p:nvSpPr>
          <p:cNvPr id="2" name="矩形 1"/>
          <p:cNvSpPr/>
          <p:nvPr/>
        </p:nvSpPr>
        <p:spPr>
          <a:xfrm>
            <a:off x="1433787" y="5661248"/>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7967414" y="3356992"/>
            <a:ext cx="4118438" cy="19545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火车转弯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）内、外轨一样高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火车转弯时，外侧车轮的轮缘挤压外轨，使外轨发生弹性形变，外轨对轮缘的弹力是火车转弯所需向心力的主要来源（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1"/>
          <a:stretch>
            <a:fillRect/>
          </a:stretch>
        </p:blipFill>
        <p:spPr>
          <a:xfrm>
            <a:off x="2975192" y="3140968"/>
            <a:ext cx="6257171" cy="331236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20688"/>
                <a:ext cx="11485848" cy="610108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球在水平面内做匀速圆周运动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细绳的拉力与重力的合力提供小球所需的向心力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设细绳与竖直方向的夹角为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绳长为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鼓面半径为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𝜶</m:t>
                        </m:r>
                      </m:den>
                    </m:f>
                  </m:oMath>
                </a14:m>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𝒈</m:t>
                        </m:r>
                      </m:num>
                      <m:den>
                        <m:sSup>
                          <m:sSup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cos</a:t>
                </a:r>
                <a:r>
                  <a:rPr lang="en-US" altLang="zh-CN" b="1" i="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a:solidFill>
                      <a:srgbClr val="00B0F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的单调性</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由于两球角速度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对两球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分别根据牛顿第二定律可得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由于两球的角速度相等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球的轨道半径比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球的轨道半径大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球的线速度大于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球的线速度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球所受的细绳拉力大小为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球所受的细绳拉力大小为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𝜷</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20688"/>
                <a:ext cx="11485848" cy="6101080"/>
              </a:xfrm>
              <a:blipFill rotWithShape="1">
                <a:blip r:embed="rId1"/>
                <a:stretch>
                  <a:fillRect l="-2" t="-5" r="1" b="5"/>
                </a:stretch>
              </a:blipFill>
            </p:spPr>
            <p:txBody>
              <a:bodyPr/>
              <a:lstStyle/>
              <a:p>
                <a:r>
                  <a:rPr lang="zh-CN" altLang="en-US">
                    <a:noFill/>
                  </a:rPr>
                  <a:t> </a:t>
                </a:r>
              </a:p>
            </p:txBody>
          </p:sp>
        </mc:Fallback>
      </mc:AlternateContent>
      <p:pic>
        <p:nvPicPr>
          <p:cNvPr id="4" name="箭头右下.eps" descr="id:2147492352;FounderCES"/>
          <p:cNvPicPr/>
          <p:nvPr/>
        </p:nvPicPr>
        <p:blipFill>
          <a:blip r:embed="rId2"/>
          <a:stretch>
            <a:fillRect/>
          </a:stretch>
        </p:blipFill>
        <p:spPr>
          <a:xfrm>
            <a:off x="2710830" y="2636912"/>
            <a:ext cx="394970" cy="310515"/>
          </a:xfrm>
          <a:prstGeom prst="rect">
            <a:avLst/>
          </a:prstGeom>
        </p:spPr>
      </p:pic>
      <p:pic>
        <p:nvPicPr>
          <p:cNvPr id="5" name="24解析.eps" descr="id:2147492345;FounderCES"/>
          <p:cNvPicPr/>
          <p:nvPr/>
        </p:nvPicPr>
        <p:blipFill>
          <a:blip r:embed="rId3"/>
          <a:stretch>
            <a:fillRect/>
          </a:stretch>
        </p:blipFill>
        <p:spPr>
          <a:xfrm>
            <a:off x="406574" y="783288"/>
            <a:ext cx="840740" cy="29972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390023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圆周运动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中的连接体问题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圆周运动中的连接体问题是指两个或两个以上的物体通过一定的约束绕同一转轴做圆周运动的问题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这类问题的一般解题思路是分别隔离物体进行受力分析，画出受力示意图，确定轨道平面和半径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要特别注意物理量间的关系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例如，同轴转动的两物体角速度、周期和转速相同，连接杆（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或连接绳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）对关联两物体的作用力等大、反向等关系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情境2.eps" descr="id:2147492366;FounderCES"/>
          <p:cNvPicPr/>
          <p:nvPr/>
        </p:nvPicPr>
        <p:blipFill>
          <a:blip r:embed="rId1"/>
          <a:stretch>
            <a:fillRect/>
          </a:stretch>
        </p:blipFill>
        <p:spPr>
          <a:xfrm>
            <a:off x="386060" y="981611"/>
            <a:ext cx="1228725" cy="43116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64704"/>
            <a:ext cx="11485848" cy="576248"/>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常见的情境</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1556792"/>
          <a:ext cx="11233248" cy="2743200"/>
        </p:xfrm>
        <a:graphic>
          <a:graphicData uri="http://schemas.openxmlformats.org/drawingml/2006/table">
            <a:tbl>
              <a:tblPr firstRow="1" firstCol="1" bandRow="1"/>
              <a:tblGrid>
                <a:gridCol w="4464496"/>
                <a:gridCol w="6768752"/>
              </a:tblGrid>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850890"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两小球固定在杆上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段的拉力时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以小球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为研究对象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段拉力的合力提供小球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的向心力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段的拉力时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以小球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为研究对象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段的拉力提供小球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的向心力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622598" y="2204864"/>
            <a:ext cx="4048591" cy="167212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80728"/>
          <a:ext cx="11521280" cy="4389120"/>
        </p:xfrm>
        <a:graphic>
          <a:graphicData uri="http://schemas.openxmlformats.org/drawingml/2006/table">
            <a:tbl>
              <a:tblPr firstRow="1" firstCol="1" bandRow="1"/>
              <a:tblGrid>
                <a:gridCol w="5078459"/>
                <a:gridCol w="6442821"/>
              </a:tblGrid>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218593">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两物块间用轻绳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或轻杆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随转盘一起转动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当转盘的转速逐渐增大时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受到的静摩擦力先达到最大值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转速继续增加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间轻绳开始有拉力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受到的静摩擦力达到最大值后两物块开始滑动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两物块与转盘间的动摩擦因数相等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1126654" y="1700808"/>
            <a:ext cx="3087252" cy="263185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80728"/>
          <a:ext cx="11521280" cy="4389120"/>
        </p:xfrm>
        <a:graphic>
          <a:graphicData uri="http://schemas.openxmlformats.org/drawingml/2006/table">
            <a:tbl>
              <a:tblPr firstRow="1" firstCol="1" bandRow="1"/>
              <a:tblGrid>
                <a:gridCol w="5078459"/>
                <a:gridCol w="6442821"/>
              </a:tblGrid>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43641">
                <a:tc>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5850890"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两小球用轻线相连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穿在光滑轻杆上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两小球随杆绕转轴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在水平面内做圆周运动时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两小球所需向心力大小相等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角速度相同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圆周运动的轨道半径之比等于两小球质量的反比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914" marR="239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25lk714.jpg"/>
          <p:cNvPicPr/>
          <p:nvPr/>
        </p:nvPicPr>
        <p:blipFill>
          <a:blip r:embed="rId1"/>
          <a:stretch>
            <a:fillRect/>
          </a:stretch>
        </p:blipFill>
        <p:spPr>
          <a:xfrm>
            <a:off x="550590" y="1988840"/>
            <a:ext cx="4448810" cy="19812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24答案.eps" descr="id:2147489753;FounderCES"/>
          <p:cNvPicPr/>
          <p:nvPr/>
        </p:nvPicPr>
        <p:blipFill>
          <a:blip r:embed="rId1"/>
          <a:stretch>
            <a:fillRect/>
          </a:stretch>
        </p:blipFill>
        <p:spPr>
          <a:xfrm>
            <a:off x="394687" y="5906562"/>
            <a:ext cx="840740" cy="299720"/>
          </a:xfrm>
          <a:prstGeom prst="rect">
            <a:avLst/>
          </a:prstGeom>
        </p:spPr>
      </p:pic>
      <p:sp>
        <p:nvSpPr>
          <p:cNvPr id="4" name="内容占位符 3"/>
          <p:cNvSpPr>
            <a:spLocks noGrp="1"/>
          </p:cNvSpPr>
          <p:nvPr>
            <p:ph idx="1"/>
          </p:nvPr>
        </p:nvSpPr>
        <p:spPr>
          <a:xfrm>
            <a:off x="360854" y="692696"/>
            <a:ext cx="11485848" cy="5078313"/>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山东济宁期末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）如图所示，长度为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的轻杆两端分别固定小球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均可视为质点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，杆上距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点套在光滑的水平转轴上，杆可绕水平转轴在竖直面内转动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两球静止在图示位置时，转轴受杆的作用力大小为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两球转动至图示位置时，杆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部分恰好不受力，转轴受杆的作用力大小为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典例3.eps" descr="id:2147492388;FounderCES"/>
          <p:cNvPicPr/>
          <p:nvPr/>
        </p:nvPicPr>
        <p:blipFill>
          <a:blip r:embed="rId2"/>
          <a:stretch>
            <a:fillRect/>
          </a:stretch>
        </p:blipFill>
        <p:spPr>
          <a:xfrm>
            <a:off x="394687" y="842857"/>
            <a:ext cx="1093470" cy="352425"/>
          </a:xfrm>
          <a:prstGeom prst="rect">
            <a:avLst/>
          </a:prstGeom>
        </p:spPr>
      </p:pic>
      <p:sp>
        <p:nvSpPr>
          <p:cNvPr id="2" name="矩形 1"/>
          <p:cNvSpPr/>
          <p:nvPr/>
        </p:nvSpPr>
        <p:spPr>
          <a:xfrm>
            <a:off x="1284415" y="5733256"/>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pic>
        <p:nvPicPr>
          <p:cNvPr id="11" name="25lk715.jpg" descr="id:2147492381;FounderCES"/>
          <p:cNvPicPr/>
          <p:nvPr/>
        </p:nvPicPr>
        <p:blipFill>
          <a:blip r:embed="rId3"/>
          <a:stretch>
            <a:fillRect/>
          </a:stretch>
        </p:blipFill>
        <p:spPr>
          <a:xfrm>
            <a:off x="4871070" y="3605957"/>
            <a:ext cx="542290" cy="26003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335149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两球静止在题图所示位置时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对整体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由牛顿第三定律可知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转轴受杆的作用力大小为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两球转动至题图示所位置时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部分恰好不受力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由牛顿第三定律可知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3351495"/>
              </a:xfrm>
              <a:blipFill rotWithShape="1">
                <a:blip r:embed="rId1"/>
                <a:stretch>
                  <a:fillRect l="-2" t="-5" r="1" b="4"/>
                </a:stretch>
              </a:blipFill>
            </p:spPr>
            <p:txBody>
              <a:bodyPr/>
              <a:lstStyle/>
              <a:p>
                <a:r>
                  <a:rPr lang="zh-CN" altLang="en-US">
                    <a:noFill/>
                  </a:rPr>
                  <a:t> </a:t>
                </a:r>
              </a:p>
            </p:txBody>
          </p:sp>
        </mc:Fallback>
      </mc:AlternateContent>
      <p:pic>
        <p:nvPicPr>
          <p:cNvPr id="3" name="24解析.eps" descr="id:2147489746;FounderCES"/>
          <p:cNvPicPr/>
          <p:nvPr/>
        </p:nvPicPr>
        <p:blipFill>
          <a:blip r:embed="rId2"/>
          <a:stretch>
            <a:fillRect/>
          </a:stretch>
        </p:blipFill>
        <p:spPr>
          <a:xfrm>
            <a:off x="478582" y="980728"/>
            <a:ext cx="840740" cy="299720"/>
          </a:xfrm>
          <a:prstGeom prst="rect">
            <a:avLst/>
          </a:prstGeom>
        </p:spPr>
      </p:pic>
      <p:pic>
        <p:nvPicPr>
          <p:cNvPr id="5" name="25lk715.jpg" descr="id:2147492381;FounderCES"/>
          <p:cNvPicPr/>
          <p:nvPr/>
        </p:nvPicPr>
        <p:blipFill>
          <a:blip r:embed="rId3"/>
          <a:stretch>
            <a:fillRect/>
          </a:stretch>
        </p:blipFill>
        <p:spPr>
          <a:xfrm>
            <a:off x="5579610" y="3501008"/>
            <a:ext cx="542290" cy="260032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509767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图所示，在匀速转动的水平圆盘上，沿直径方向放着用细线相连的质量均为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，它们分居圆心两侧，与圆心间的距离分别为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，两物体与圆盘间的动摩擦因数均为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，当圆盘转速加快到两物体刚好还未发生滑动时，下列说法正确的是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此时细线的拉力为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此时圆盘的角速度为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所受摩擦力方向沿半径指向圆心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所受摩擦力方向沿半径背离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5097678"/>
              </a:xfrm>
              <a:blipFill rotWithShape="1">
                <a:blip r:embed="rId1"/>
                <a:stretch>
                  <a:fillRect l="-2" t="-12" r="1" b="10"/>
                </a:stretch>
              </a:blipFill>
            </p:spPr>
            <p:txBody>
              <a:bodyPr/>
              <a:lstStyle/>
              <a:p>
                <a:r>
                  <a:rPr lang="zh-CN" altLang="en-US">
                    <a:noFill/>
                  </a:rPr>
                  <a:t> </a:t>
                </a:r>
              </a:p>
            </p:txBody>
          </p:sp>
        </mc:Fallback>
      </mc:AlternateContent>
      <p:pic>
        <p:nvPicPr>
          <p:cNvPr id="5" name="24典例4.eps" descr="id:2147492409;FounderCES"/>
          <p:cNvPicPr/>
          <p:nvPr/>
        </p:nvPicPr>
        <p:blipFill>
          <a:blip r:embed="rId2"/>
          <a:stretch>
            <a:fillRect/>
          </a:stretch>
        </p:blipFill>
        <p:spPr>
          <a:xfrm>
            <a:off x="360854" y="908720"/>
            <a:ext cx="1095375" cy="352425"/>
          </a:xfrm>
          <a:prstGeom prst="rect">
            <a:avLst/>
          </a:prstGeom>
        </p:spPr>
      </p:pic>
      <p:pic>
        <p:nvPicPr>
          <p:cNvPr id="6" name="25lk716.jpg" descr="id:2147492416;FounderCES"/>
          <p:cNvPicPr/>
          <p:nvPr/>
        </p:nvPicPr>
        <p:blipFill>
          <a:blip r:embed="rId3"/>
          <a:stretch>
            <a:fillRect/>
          </a:stretch>
        </p:blipFill>
        <p:spPr>
          <a:xfrm>
            <a:off x="6311230" y="3322882"/>
            <a:ext cx="4724400" cy="2171700"/>
          </a:xfrm>
          <a:prstGeom prst="rect">
            <a:avLst/>
          </a:prstGeom>
        </p:spPr>
      </p:pic>
      <p:pic>
        <p:nvPicPr>
          <p:cNvPr id="9" name="24答案.eps" descr="id:2147489753;FounderCES"/>
          <p:cNvPicPr/>
          <p:nvPr/>
        </p:nvPicPr>
        <p:blipFill>
          <a:blip r:embed="rId4"/>
          <a:stretch>
            <a:fillRect/>
          </a:stretch>
        </p:blipFill>
        <p:spPr>
          <a:xfrm>
            <a:off x="394687" y="5906562"/>
            <a:ext cx="840740" cy="299720"/>
          </a:xfrm>
          <a:prstGeom prst="rect">
            <a:avLst/>
          </a:prstGeom>
        </p:spPr>
      </p:pic>
      <p:sp>
        <p:nvSpPr>
          <p:cNvPr id="2" name="矩形 1"/>
          <p:cNvSpPr/>
          <p:nvPr/>
        </p:nvSpPr>
        <p:spPr>
          <a:xfrm>
            <a:off x="1395174" y="5707378"/>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398968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随着圆盘匀速转动时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合外力提供向心力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的运动半径比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的运动半径大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所需的向心力更大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细线上各处拉力相等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当圆盘转速加快到两物体刚好还未发生滑动时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所受摩擦力都达到最大静摩擦力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所受的静摩擦力方向沿半径指向圆心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所受的静摩擦力方向沿半径背离圆心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设此时细线的拉力大小为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3989682"/>
              </a:xfrm>
              <a:blipFill rotWithShape="1">
                <a:blip r:embed="rId1"/>
                <a:stretch>
                  <a:fillRect l="-2" t="-16" r="1" b="15"/>
                </a:stretch>
              </a:blipFill>
            </p:spPr>
            <p:txBody>
              <a:bodyPr/>
              <a:lstStyle/>
              <a:p>
                <a:r>
                  <a:rPr lang="zh-CN" altLang="en-US">
                    <a:noFill/>
                  </a:rPr>
                  <a:t> </a:t>
                </a:r>
              </a:p>
            </p:txBody>
          </p:sp>
        </mc:Fallback>
      </mc:AlternateContent>
      <p:pic>
        <p:nvPicPr>
          <p:cNvPr id="3" name="24解析.eps" descr="id:2147489746;FounderCES"/>
          <p:cNvPicPr/>
          <p:nvPr/>
        </p:nvPicPr>
        <p:blipFill>
          <a:blip r:embed="rId2"/>
          <a:stretch>
            <a:fillRect/>
          </a:stretch>
        </p:blipFill>
        <p:spPr>
          <a:xfrm>
            <a:off x="478582" y="980728"/>
            <a:ext cx="840740" cy="29972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445423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圆周运动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圆周运动的临界问题，要特别注意分析物体做圆周运动的向心力的来源，考虑达到临界条件时物体所处的状态，即临界速度、临界角速度与临界运动半径，然后分析该状态下物体的受力特点，再结合圆周运动的相关知识列方程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常见的题目中多涉及如下三种力的作用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）绳的弹力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临界条件：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弹力恰好为零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）接触面的弹力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临界条件：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弹力恰好为零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临界条件（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发生滑动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静摩擦力达到最大值</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情境3.eps" descr="id:2147492437;FounderCES"/>
          <p:cNvPicPr/>
          <p:nvPr/>
        </p:nvPicPr>
        <p:blipFill>
          <a:blip r:embed="rId1"/>
          <a:stretch>
            <a:fillRect/>
          </a:stretch>
        </p:blipFill>
        <p:spPr>
          <a:xfrm>
            <a:off x="356821" y="908720"/>
            <a:ext cx="1111885" cy="3905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）外轨高于内轨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如果在弯道处使外轨略高于内轨（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），火车转弯时铁轨对火车的支持力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的方向不再是竖直的，而是斜向弯道的内侧，它与重力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的合力指向圆心，为火车转弯提供了一部分向心力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2350790" y="3140968"/>
            <a:ext cx="6257171" cy="331236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3668184"/>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水平面内圆周运动的临界问题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）不滑动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的物体在水平面上做圆周运动或随圆一起转动时，静摩擦力提供向心力，当静摩擦力达到最大值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时，物体运动的速度也达到最大值</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𝐟𝐦</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3668184"/>
              </a:xfrm>
              <a:blipFill rotWithShape="1">
                <a:blip r:embed="rId1"/>
                <a:stretch>
                  <a:fillRect l="-2" t="-17" r="1" b="-1391"/>
                </a:stretch>
              </a:blipFill>
            </p:spPr>
            <p:txBody>
              <a:bodyPr/>
              <a:lstStyle/>
              <a:p>
                <a:r>
                  <a:rPr lang="zh-CN" altLang="en-US">
                    <a:noFill/>
                  </a:rPr>
                  <a:t> </a:t>
                </a:r>
              </a:p>
            </p:txBody>
          </p:sp>
        </mc:Fallback>
      </mc:AlternateContent>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95755"/>
              </a:xfrm>
            </p:spPr>
            <p:txBody>
              <a:bodyPr/>
              <a:lstStyle/>
              <a:p>
                <a:pPr lvl="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）绳子被拉断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的物体被长为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的轻绳拴着（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），且绕绳的另一端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做匀速圆周运动，当绳子的拉力达到最大值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时，物体的速度达到最大值</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这就是物体在半径为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的圆周上运动的临界速度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endParaRPr lang="zh-CN" altLang="en-US">
                  <a:solidFill>
                    <a:prstClr val="black"/>
                  </a:solidFill>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95755"/>
              </a:xfrm>
              <a:blipFill rotWithShape="1">
                <a:blip r:embed="rId1"/>
                <a:stretch>
                  <a:fillRect l="-2" t="-17" r="1" b="1"/>
                </a:stretch>
              </a:blipFill>
            </p:spPr>
            <p:txBody>
              <a:bodyPr/>
              <a:lstStyle/>
              <a:p>
                <a:r>
                  <a:rPr lang="zh-CN" altLang="en-US">
                    <a:noFill/>
                  </a:rPr>
                  <a:t> </a:t>
                </a:r>
              </a:p>
            </p:txBody>
          </p:sp>
        </mc:Fallback>
      </mc:AlternateContent>
      <p:pic>
        <p:nvPicPr>
          <p:cNvPr id="4" name="25lk919.jpg" descr="id:2147492444;FounderCES"/>
          <p:cNvPicPr/>
          <p:nvPr/>
        </p:nvPicPr>
        <p:blipFill>
          <a:blip r:embed="rId2"/>
          <a:stretch>
            <a:fillRect/>
          </a:stretch>
        </p:blipFill>
        <p:spPr>
          <a:xfrm>
            <a:off x="3646934" y="4221088"/>
            <a:ext cx="4391025" cy="163703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竖直平面内圆周运动的临界问题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物体在竖直平面内的圆周运动是典型的变速圆周运动，一般情况下只讨论最高点和最低点的情况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lk920.jpg" descr="id:2147492451;FounderCES"/>
          <p:cNvPicPr/>
          <p:nvPr/>
        </p:nvPicPr>
        <p:blipFill>
          <a:blip r:embed="rId1"/>
          <a:stretch>
            <a:fillRect/>
          </a:stretch>
        </p:blipFill>
        <p:spPr>
          <a:xfrm>
            <a:off x="3358902" y="3284984"/>
            <a:ext cx="4752975" cy="2160270"/>
          </a:xfrm>
          <a:prstGeom prst="rect">
            <a:avLst/>
          </a:prstGeom>
        </p:spPr>
      </p:pic>
      <p:sp>
        <p:nvSpPr>
          <p:cNvPr id="4" name="矩形 3"/>
          <p:cNvSpPr/>
          <p:nvPr/>
        </p:nvSpPr>
        <p:spPr>
          <a:xfrm>
            <a:off x="4871070" y="5463460"/>
            <a:ext cx="1112164" cy="646331"/>
          </a:xfrm>
          <a:prstGeom prst="rect">
            <a:avLst/>
          </a:prstGeom>
        </p:spPr>
        <p:txBody>
          <a:bodyPr wrap="none">
            <a:spAutoFit/>
          </a:bodyPr>
          <a:lstStyle/>
          <a:p>
            <a:pPr indent="612140"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甲</a:t>
            </a:r>
            <a:endParaRPr lang="zh-CN" altLang="zh-CN" sz="1050">
              <a:solidFill>
                <a:srgbClr val="000000"/>
              </a:solidFill>
              <a:cs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29025"/>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如图甲所示，细绳系的小球或在光滑轨道内侧运动的小球，在最高点时的临界状态为只受重力，即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在最高点时：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时，拉力或压力为零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时，物体受向下的拉力或压力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时，物体不能达到最高点（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29025"/>
              </a:xfrm>
              <a:blipFill rotWithShape="1">
                <a:blip r:embed="rId1"/>
                <a:stretch>
                  <a:fillRect l="-2" t="-20" r="1" b="1"/>
                </a:stretch>
              </a:blipFill>
            </p:spPr>
            <p:txBody>
              <a:bodyPr/>
              <a:lstStyle/>
              <a:p>
                <a:r>
                  <a:rPr lang="zh-CN" altLang="en-US">
                    <a:noFill/>
                  </a:rPr>
                  <a:t> </a:t>
                </a:r>
              </a:p>
            </p:txBody>
          </p:sp>
        </mc:Fallback>
      </mc:AlternateContent>
      <p:pic>
        <p:nvPicPr>
          <p:cNvPr id="3" name="25lk921.jpg" descr="id:2147492458;FounderCES"/>
          <p:cNvPicPr/>
          <p:nvPr/>
        </p:nvPicPr>
        <p:blipFill>
          <a:blip r:embed="rId2"/>
          <a:stretch>
            <a:fillRect/>
          </a:stretch>
        </p:blipFill>
        <p:spPr>
          <a:xfrm>
            <a:off x="8039422" y="1505630"/>
            <a:ext cx="3876675" cy="2469515"/>
          </a:xfrm>
          <a:prstGeom prst="rect">
            <a:avLst/>
          </a:prstGeom>
        </p:spPr>
      </p:pic>
      <p:sp>
        <p:nvSpPr>
          <p:cNvPr id="4" name="矩形 3"/>
          <p:cNvSpPr/>
          <p:nvPr/>
        </p:nvSpPr>
        <p:spPr>
          <a:xfrm>
            <a:off x="9767614" y="4004886"/>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乙</a:t>
            </a:r>
            <a:endParaRPr lang="zh-CN" altLang="zh-CN" sz="105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p:cNvSpPr txBox="1"/>
              <p:nvPr/>
            </p:nvSpPr>
            <p:spPr>
              <a:xfrm>
                <a:off x="46355" y="4220845"/>
                <a:ext cx="6096000" cy="532130"/>
              </a:xfrm>
              <a:prstGeom prst="rect">
                <a:avLst/>
              </a:prstGeom>
              <a:noFill/>
            </p:spPr>
            <p:txBody>
              <a:bodyPr wrap="square" rtlCol="0" anchor="t">
                <a:spAutoFit/>
              </a:bodyPr>
              <a:p>
                <a:pPr indent="612140" hangingPunct="0">
                  <a:spcAft>
                    <a:spcPts val="0"/>
                  </a:spcAft>
                  <a:tabLst>
                    <a:tab pos="5850890" algn="l"/>
                  </a:tabLst>
                </a:pPr>
                <a:r>
                  <a:rPr lang="zh-CN" altLang="zh-CN">
                    <a:solidFill>
                      <a:srgbClr val="000000"/>
                    </a:solidFill>
                    <a:cs typeface="Times New Roman" panose="02020603050405020304" pitchFamily="18" charset="0"/>
                    <a:sym typeface="+mn-ea"/>
                  </a:rPr>
                  <a:t>即绳类的临界速度为</a:t>
                </a:r>
                <a:r>
                  <a:rPr lang="en-US" altLang="zh-CN" i="1">
                    <a:solidFill>
                      <a:srgbClr val="000000"/>
                    </a:solidFill>
                    <a:latin typeface="Book Antiqua" panose="02040602050305030304" pitchFamily="18" charset="0"/>
                    <a:cs typeface="Times New Roman" panose="02020603050405020304" pitchFamily="18" charset="0"/>
                    <a:sym typeface="+mn-ea"/>
                  </a:rPr>
                  <a:t>v</a:t>
                </a:r>
                <a:r>
                  <a:rPr lang="en-US" altLang="zh-CN" baseline="-25000">
                    <a:solidFill>
                      <a:srgbClr val="000000"/>
                    </a:solidFill>
                    <a:cs typeface="Times New Roman" panose="02020603050405020304" pitchFamily="18" charset="0"/>
                    <a:sym typeface="+mn-ea"/>
                  </a:rPr>
                  <a:t>0</a:t>
                </a:r>
                <a:r>
                  <a:rPr lang="zh-CN" altLang="zh-CN">
                    <a:solidFill>
                      <a:srgbClr val="000000"/>
                    </a:solidFill>
                    <a:cs typeface="Times New Roman" panose="02020603050405020304" pitchFamily="18" charset="0"/>
                    <a:sym typeface="+mn-ea"/>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en-US" altLang="zh-CN">
                    <a:solidFill>
                      <a:srgbClr val="000000"/>
                    </a:solidFill>
                    <a:latin typeface="宋体" panose="02010600030101010101" pitchFamily="2" charset="-122"/>
                    <a:cs typeface="Times New Roman" panose="02020603050405020304" pitchFamily="18" charset="0"/>
                    <a:sym typeface="+mn-ea"/>
                  </a:rPr>
                  <a:t>.</a:t>
                </a:r>
                <a:endParaRPr lang="en-US" altLang="zh-CN" sz="2800" b="1" kern="100">
                  <a:solidFill>
                    <a:srgbClr val="000000"/>
                  </a:solidFill>
                  <a:latin typeface="宋体" panose="02010600030101010101" pitchFamily="2" charset="-122"/>
                  <a:cs typeface="Times New Roman" panose="02020603050405020304" pitchFamily="18" charset="0"/>
                  <a:sym typeface="+mn-ea"/>
                </a:endParaRPr>
              </a:p>
            </p:txBody>
          </p:sp>
        </mc:Choice>
        <mc:Fallback>
          <p:sp>
            <p:nvSpPr>
              <p:cNvPr id="5" name="文本框 4"/>
              <p:cNvSpPr txBox="1">
                <a:spLocks noRot="1" noChangeAspect="1" noMove="1" noResize="1" noEditPoints="1" noAdjustHandles="1" noChangeArrowheads="1" noChangeShapeType="1" noTextEdit="1"/>
              </p:cNvSpPr>
              <p:nvPr/>
            </p:nvSpPr>
            <p:spPr>
              <a:xfrm>
                <a:off x="46355" y="4220845"/>
                <a:ext cx="6096000" cy="532130"/>
              </a:xfrm>
              <a:prstGeom prst="rect">
                <a:avLst/>
              </a:prstGeom>
              <a:blipFill rotWithShape="1">
                <a:blip r:embed="rId3"/>
                <a:stretch>
                  <a:fillRect b="-4057"/>
                </a:stretch>
              </a:blipFill>
            </p:spPr>
            <p:txBody>
              <a:bodyPr/>
              <a:lstStyle/>
              <a:p>
                <a:r>
                  <a:rPr lang="zh-CN" altLang="en-US">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5160"/>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lk922.jpg" descr="id:2147492465;FounderCES"/>
          <p:cNvPicPr/>
          <p:nvPr/>
        </p:nvPicPr>
        <p:blipFill>
          <a:blip r:embed="rId1"/>
          <a:stretch>
            <a:fillRect/>
          </a:stretch>
        </p:blipFill>
        <p:spPr>
          <a:xfrm>
            <a:off x="2422798" y="2132856"/>
            <a:ext cx="6448425" cy="2804160"/>
          </a:xfrm>
          <a:prstGeom prst="rect">
            <a:avLst/>
          </a:prstGeom>
        </p:spPr>
      </p:pic>
      <p:sp>
        <p:nvSpPr>
          <p:cNvPr id="4" name="矩形 3"/>
          <p:cNvSpPr/>
          <p:nvPr/>
        </p:nvSpPr>
        <p:spPr>
          <a:xfrm>
            <a:off x="5231110" y="5110343"/>
            <a:ext cx="494046" cy="646331"/>
          </a:xfrm>
          <a:prstGeom prst="rect">
            <a:avLst/>
          </a:prstGeom>
        </p:spPr>
        <p:txBody>
          <a:bodyPr wrap="none">
            <a:spAutoFit/>
          </a:bodyPr>
          <a:lstStyle/>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丙</a:t>
            </a:r>
            <a:endParaRPr lang="zh-CN" altLang="zh-CN" sz="1050">
              <a:solidFill>
                <a:srgbClr val="000000"/>
              </a:solidFill>
              <a:cs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64583"/>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如图丙所示，在细轻杆上固定的小球或在管形光滑轨道内运动的小球，由于杆和管能对小球产生向上的支持力，所以小球能在竖直平面内做圆周运动的条件是：在最高点的速度大于或等于零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在最高点小球的受力情况为：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时，小球受向上的支持力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时，小球受向上的支持力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时，小球除受重力之外不受其他力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时，小球受向下的拉力或压力，并且随速度的增大而增大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即杆类的临界速度为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64583"/>
              </a:xfrm>
              <a:blipFill rotWithShape="1">
                <a:blip r:embed="rId1"/>
                <a:stretch>
                  <a:fillRect l="-2" t="-14" r="1" b="4"/>
                </a:stretch>
              </a:blipFill>
            </p:spPr>
            <p:txBody>
              <a:bodyPr/>
              <a:lstStyle/>
              <a:p>
                <a:r>
                  <a:rPr lang="zh-CN" altLang="en-US">
                    <a:noFill/>
                  </a:rPr>
                  <a:t> </a:t>
                </a:r>
              </a:p>
            </p:txBody>
          </p:sp>
        </mc:Fallback>
      </mc:AlternateContent>
      <p:pic>
        <p:nvPicPr>
          <p:cNvPr id="3" name="25lk922.jpg" descr="id:2147492465;FounderCES"/>
          <p:cNvPicPr/>
          <p:nvPr/>
        </p:nvPicPr>
        <p:blipFill>
          <a:blip r:embed="rId2"/>
          <a:stretch>
            <a:fillRect/>
          </a:stretch>
        </p:blipFill>
        <p:spPr>
          <a:xfrm>
            <a:off x="6310630" y="4869180"/>
            <a:ext cx="3472180" cy="151003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04253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倾斜平面内圆周运动的临界问题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的物块处在半径为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的圆盘边沿，所受最大静摩擦力为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），圆盘置于倾角为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的斜面内，圆盘转动角速度为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lk923.jpg" descr="id:2147492472;FounderCES"/>
          <p:cNvPicPr/>
          <p:nvPr/>
        </p:nvPicPr>
        <p:blipFill>
          <a:blip r:embed="rId1"/>
          <a:stretch>
            <a:fillRect/>
          </a:stretch>
        </p:blipFill>
        <p:spPr>
          <a:xfrm>
            <a:off x="3430910" y="1700808"/>
            <a:ext cx="3914775" cy="265112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969385"/>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在最高点时：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时，物块所受摩擦力为零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时，物块所受摩擦力沿斜面向下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时，物块所受摩擦力沿斜面向上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在最低点时：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时，物块所受摩擦力沿斜面向上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时，物块所受摩擦力沿斜面向上达到最大值，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达到最大值</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874685"/>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如图甲所示，质量为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的小球系在长度为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的轻绳一端，在倾角为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的光滑斜面内做圆周运动，轻绳能提供的最大拉力为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的小球在半径为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的光滑圆形管道内做圆周运动，圆形轨道固定在倾角为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的光滑斜面上，圆形轨道能提供的最大支持力为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422798" y="1556792"/>
            <a:ext cx="6019800" cy="222885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5807295"/>
              </a:xfrm>
            </p:spPr>
            <p:txBody>
              <a:bodyPr/>
              <a:lstStyle/>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在最高点时：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时，沿斜面方向，小球所受拉力或支持力为零，为最小速度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在最低点时：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时，沿斜面方向，小球所受拉力或支持力向上达到最大值，为最大速度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5807295"/>
              </a:xfrm>
              <a:blipFill rotWithShape="1">
                <a:blip r:embed="rId1"/>
                <a:stretch>
                  <a:fillRect l="-2" t="-11" r="1" b="4"/>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选择内、外轨的高度差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可使火车转弯时所需的向心力几乎完全由重力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和支持力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的合力来提供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566814" y="1484784"/>
            <a:ext cx="7230759" cy="2743208"/>
          </a:xfrm>
          <a:prstGeom prst="rect">
            <a:avLst/>
          </a:prstGeom>
        </p:spPr>
      </p:pic>
      <p:sp>
        <p:nvSpPr>
          <p:cNvPr id="3" name="矩形 2"/>
          <p:cNvSpPr/>
          <p:nvPr/>
        </p:nvSpPr>
        <p:spPr>
          <a:xfrm>
            <a:off x="360854" y="4073004"/>
            <a:ext cx="11485848" cy="2306955"/>
          </a:xfrm>
          <a:prstGeom prst="rect">
            <a:avLst/>
          </a:prstGeom>
        </p:spPr>
        <p:txBody>
          <a:bodyPr wrap="square">
            <a:spAutoFit/>
          </a:bodyPr>
          <a:lstStyle/>
          <a:p>
            <a:pPr indent="612140" algn="just">
              <a:lnSpc>
                <a:spcPct val="150000"/>
              </a:lnSpc>
              <a:spcAft>
                <a:spcPts val="0"/>
              </a:spcAft>
              <a:tabLst>
                <a:tab pos="5850890" algn="l"/>
              </a:tabLst>
            </a:pPr>
            <a:r>
              <a:rPr lang="zh-CN" altLang="zh-CN" sz="2400">
                <a:solidFill>
                  <a:srgbClr val="000000"/>
                </a:solidFill>
                <a:cs typeface="Times New Roman" panose="02020603050405020304" pitchFamily="18" charset="0"/>
              </a:rPr>
              <a:t>如图丙所示，质量为</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的小球系在长度为</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的轻杆一端，在倾角为</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的光滑斜面内做圆周运动，轻杆能提供的最大拉力为</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如图丁所示，质量为</a:t>
            </a:r>
            <a:r>
              <a:rPr lang="en-US" altLang="zh-CN" sz="2400" i="1">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的小球在半径为</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的光滑圆形管道内做圆周运动，圆形管道固定在倾角为</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的斜面上，圆形管道能提供的最大支持力为</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5491480"/>
              </a:xfrm>
            </p:spPr>
            <p:txBody>
              <a:bodyPr/>
              <a:lstStyle/>
              <a:p>
                <a:pPr indent="612140"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在最高点时：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时，沿斜面方向，小球所受向上的支持力最大，为最小速度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时，沿斜面方向，小球所受支持力为零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在最低点时：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时，沿斜面方向，小球所受拉力或支持力向上达到最大值，为最大速度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5491480"/>
              </a:xfrm>
              <a:blipFill rotWithShape="1">
                <a:blip r:embed="rId1"/>
                <a:stretch>
                  <a:fillRect l="-2" t="-11" r="1" b="11"/>
                </a:stretch>
              </a:blipFill>
            </p:spPr>
            <p:txBody>
              <a:bodyPr/>
              <a:lstStyle/>
              <a:p>
                <a:r>
                  <a:rPr lang="zh-CN" altLang="en-US">
                    <a:noFill/>
                  </a:rPr>
                  <a:t> </a:t>
                </a:r>
              </a:p>
            </p:txBody>
          </p:sp>
        </mc:Fallback>
      </mc:AlternateContent>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86131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安徽八校联考期中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）如图所示，原长为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的轻质弹簧一端固定在水平转盘的转轴上，另一端连接质量为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初始时弹簧处于原长状态，现启动转盘，并缓慢增大其转速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已知物块与转盘间的动摩擦因数为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，转盘的半径为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，最大静摩擦力等于滑动摩擦力，物块可视为质点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5" name="24典例5.eps" descr="id:2147492507;FounderCES"/>
          <p:cNvPicPr/>
          <p:nvPr/>
        </p:nvPicPr>
        <p:blipFill>
          <a:blip r:embed="rId1"/>
          <a:stretch>
            <a:fillRect/>
          </a:stretch>
        </p:blipFill>
        <p:spPr>
          <a:xfrm>
            <a:off x="360854" y="908720"/>
            <a:ext cx="1330325" cy="428625"/>
          </a:xfrm>
          <a:prstGeom prst="rect">
            <a:avLst/>
          </a:prstGeom>
        </p:spPr>
      </p:pic>
      <p:pic>
        <p:nvPicPr>
          <p:cNvPr id="6" name="25lk717.jpg" descr="id:2147492514;FounderCES"/>
          <p:cNvPicPr/>
          <p:nvPr/>
        </p:nvPicPr>
        <p:blipFill>
          <a:blip r:embed="rId2"/>
          <a:stretch>
            <a:fillRect/>
          </a:stretch>
        </p:blipFill>
        <p:spPr>
          <a:xfrm>
            <a:off x="3646934" y="3573016"/>
            <a:ext cx="4333875" cy="2524125"/>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692696"/>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）物块刚要相对转盘滑动时，转盘的角速度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60854" y="1268760"/>
                <a:ext cx="11485848" cy="2318385"/>
              </a:xfrm>
              <a:prstGeom prst="rect">
                <a:avLst/>
              </a:prstGeom>
            </p:spPr>
            <p:txBody>
              <a:bodyPr wrap="square">
                <a:spAutoFit/>
              </a:bodyPr>
              <a:lstStyle/>
              <a:p>
                <a:pPr algn="just" eaLnBrk="1">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开始</a:t>
                </a:r>
                <a:r>
                  <a:rPr lang="zh-CN" altLang="zh-CN" sz="2400">
                    <a:solidFill>
                      <a:srgbClr val="000000"/>
                    </a:solidFill>
                    <a:ea typeface="楷体" panose="02010609060101010101" pitchFamily="49" charset="-122"/>
                    <a:cs typeface="Times New Roman" panose="02020603050405020304" pitchFamily="18" charset="0"/>
                  </a:rPr>
                  <a:t>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静摩擦力提供物块做圆周运动的向心力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物块刚要相对转盘滑动时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向心力等于最大静摩擦力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即</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μmg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mω</a:t>
                </a:r>
                <a:r>
                  <a:rPr lang="en-US" altLang="zh-CN" sz="2400" baseline="30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代入数据解得转盘的角速度</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ω</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𝝁</m:t>
                            </m:r>
                            <m:r>
                              <a:rPr lang="en-US" altLang="zh-CN" sz="2400" i="1">
                                <a:solidFill>
                                  <a:srgbClr val="000000"/>
                                </a:solidFill>
                                <a:latin typeface="Cambria Math" panose="02040503050406030204" pitchFamily="18" charset="0"/>
                                <a:cs typeface="Times New Roman" panose="02020603050405020304" pitchFamily="18" charset="0"/>
                              </a:rPr>
                              <m:t>𝒈</m:t>
                            </m:r>
                          </m:num>
                          <m:den>
                            <m:r>
                              <a:rPr lang="en-US" altLang="zh-CN" sz="2400" i="1">
                                <a:solidFill>
                                  <a:srgbClr val="000000"/>
                                </a:solidFill>
                                <a:latin typeface="Cambria Math" panose="02040503050406030204" pitchFamily="18" charset="0"/>
                                <a:cs typeface="Times New Roman" panose="02020603050405020304" pitchFamily="18" charset="0"/>
                              </a:rPr>
                              <m:t>𝒍</m:t>
                            </m:r>
                          </m:den>
                        </m:f>
                      </m:e>
                    </m:rad>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 rad/s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268760"/>
                <a:ext cx="11485848" cy="2318385"/>
              </a:xfrm>
              <a:prstGeom prst="rect">
                <a:avLst/>
              </a:prstGeom>
              <a:blipFill rotWithShape="1">
                <a:blip r:embed="rId1"/>
                <a:stretch>
                  <a:fillRect l="-2" t="-1" r="1" b="1"/>
                </a:stretch>
              </a:blipFill>
            </p:spPr>
            <p:txBody>
              <a:bodyPr/>
              <a:lstStyle/>
              <a:p>
                <a:r>
                  <a:rPr lang="zh-CN" altLang="en-US">
                    <a:noFill/>
                  </a:rPr>
                  <a:t> </a:t>
                </a:r>
              </a:p>
            </p:txBody>
          </p:sp>
        </mc:Fallback>
      </mc:AlternateContent>
      <p:pic>
        <p:nvPicPr>
          <p:cNvPr id="4" name="24解析.eps" descr="id:2147489746;FounderCES"/>
          <p:cNvPicPr/>
          <p:nvPr/>
        </p:nvPicPr>
        <p:blipFill>
          <a:blip r:embed="rId2"/>
          <a:stretch>
            <a:fillRect/>
          </a:stretch>
        </p:blipFill>
        <p:spPr>
          <a:xfrm>
            <a:off x="380330" y="1473096"/>
            <a:ext cx="840740" cy="299720"/>
          </a:xfrm>
          <a:prstGeom prst="rect">
            <a:avLst/>
          </a:prstGeom>
        </p:spPr>
      </p:pic>
      <p:pic>
        <p:nvPicPr>
          <p:cNvPr id="5" name="24答案.eps" descr="id:2147489753;FounderCES"/>
          <p:cNvPicPr/>
          <p:nvPr/>
        </p:nvPicPr>
        <p:blipFill>
          <a:blip r:embed="rId3"/>
          <a:stretch>
            <a:fillRect/>
          </a:stretch>
        </p:blipFill>
        <p:spPr>
          <a:xfrm>
            <a:off x="405436" y="3622795"/>
            <a:ext cx="840740" cy="299720"/>
          </a:xfrm>
          <a:prstGeom prst="rect">
            <a:avLst/>
          </a:prstGeom>
        </p:spPr>
      </p:pic>
      <p:sp>
        <p:nvSpPr>
          <p:cNvPr id="3" name="矩形 2"/>
          <p:cNvSpPr/>
          <p:nvPr/>
        </p:nvSpPr>
        <p:spPr>
          <a:xfrm>
            <a:off x="1414686" y="3541822"/>
            <a:ext cx="1071880" cy="460375"/>
          </a:xfrm>
          <a:prstGeom prst="rect">
            <a:avLst/>
          </a:prstGeom>
        </p:spPr>
        <p:txBody>
          <a:bodyPr wrap="none">
            <a:spAutoFit/>
          </a:bodyPr>
          <a:lstStyle/>
          <a:p>
            <a:r>
              <a:rPr lang="en-US" altLang="zh-CN" sz="2400">
                <a:solidFill>
                  <a:srgbClr val="000000"/>
                </a:solidFill>
              </a:rPr>
              <a:t>2 rad/s</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692512"/>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）物块滑到转盘边缘时的线速度大小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46;FounderCES"/>
          <p:cNvPicPr/>
          <p:nvPr/>
        </p:nvPicPr>
        <p:blipFill>
          <a:blip r:embed="rId1"/>
          <a:stretch>
            <a:fillRect/>
          </a:stretch>
        </p:blipFill>
        <p:spPr>
          <a:xfrm>
            <a:off x="406574" y="1412776"/>
            <a:ext cx="840740" cy="299720"/>
          </a:xfrm>
          <a:prstGeom prst="rect">
            <a:avLst/>
          </a:prstGeom>
        </p:spPr>
      </p:pic>
      <p:pic>
        <p:nvPicPr>
          <p:cNvPr id="4" name="24答案.eps" descr="id:2147489753;FounderCES"/>
          <p:cNvPicPr/>
          <p:nvPr/>
        </p:nvPicPr>
        <p:blipFill>
          <a:blip r:embed="rId2"/>
          <a:stretch>
            <a:fillRect/>
          </a:stretch>
        </p:blipFill>
        <p:spPr>
          <a:xfrm>
            <a:off x="478582" y="3493538"/>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196752"/>
                <a:ext cx="11485848" cy="206629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物</a:t>
                </a:r>
                <a:r>
                  <a:rPr lang="zh-CN" altLang="zh-CN" sz="2400">
                    <a:solidFill>
                      <a:srgbClr val="000000"/>
                    </a:solidFill>
                    <a:ea typeface="楷体" panose="02010609060101010101" pitchFamily="49" charset="-122"/>
                    <a:cs typeface="Times New Roman" panose="02020603050405020304" pitchFamily="18" charset="0"/>
                  </a:rPr>
                  <a:t>块滑到转盘边缘时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弹簧弹力</a:t>
                </a:r>
                <a:r>
                  <a:rPr lang="en-US" altLang="zh-CN" sz="2400" i="1">
                    <a:solidFill>
                      <a:srgbClr val="000000"/>
                    </a:solidFill>
                    <a:cs typeface="Times New Roman" panose="02020603050405020304" pitchFamily="18" charset="0"/>
                  </a:rPr>
                  <a:t>F</a:t>
                </a:r>
                <a:r>
                  <a:rPr lang="zh-CN" altLang="zh-CN" sz="2400">
                    <a:solidFill>
                      <a:srgbClr val="000000"/>
                    </a:solidFill>
                    <a:ea typeface="楷体" panose="02010609060101010101" pitchFamily="49" charset="-122"/>
                    <a:cs typeface="Times New Roman" panose="02020603050405020304" pitchFamily="18" charset="0"/>
                  </a:rPr>
                  <a:t>与摩擦力的合力提供物块做圆周运动的向心力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由牛顿第二定律得</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μmg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由胡克定律得弹簧的弹力</a:t>
                </a:r>
                <a:r>
                  <a:rPr lang="en-US" altLang="zh-CN" sz="2400" i="1">
                    <a:solidFill>
                      <a:srgbClr val="000000"/>
                    </a:solidFill>
                    <a:cs typeface="Times New Roman" panose="02020603050405020304" pitchFamily="18" charset="0"/>
                  </a:rPr>
                  <a:t>F</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k</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联立解得物块的线速度大小</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 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196752"/>
                <a:ext cx="11485848" cy="2066290"/>
              </a:xfrm>
              <a:prstGeom prst="rect">
                <a:avLst/>
              </a:prstGeom>
              <a:blipFill rotWithShape="1">
                <a:blip r:embed="rId3"/>
                <a:stretch>
                  <a:fillRect l="-2" t="-20" r="1" b="20"/>
                </a:stretch>
              </a:blipFill>
            </p:spPr>
            <p:txBody>
              <a:bodyPr/>
              <a:lstStyle/>
              <a:p>
                <a:r>
                  <a:rPr lang="zh-CN" altLang="en-US">
                    <a:noFill/>
                  </a:rPr>
                  <a:t> </a:t>
                </a:r>
              </a:p>
            </p:txBody>
          </p:sp>
        </mc:Fallback>
      </mc:AlternateContent>
      <p:sp>
        <p:nvSpPr>
          <p:cNvPr id="5" name="矩形 4"/>
          <p:cNvSpPr/>
          <p:nvPr/>
        </p:nvSpPr>
        <p:spPr>
          <a:xfrm>
            <a:off x="1380455" y="3320232"/>
            <a:ext cx="868680" cy="645160"/>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3 m/s</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286131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山东省昌乐二中月考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）如图所示，在光滑的圆锥体顶端，用长为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的细绳悬挂一质量为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），圆锥顶角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，小球随圆锥体做匀速圆周运动，重力加速度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24典例6.eps" descr="id:2147492535;FounderCES"/>
          <p:cNvPicPr/>
          <p:nvPr/>
        </p:nvPicPr>
        <p:blipFill>
          <a:blip r:embed="rId1"/>
          <a:stretch>
            <a:fillRect/>
          </a:stretch>
        </p:blipFill>
        <p:spPr>
          <a:xfrm>
            <a:off x="395050" y="868710"/>
            <a:ext cx="1241425" cy="400050"/>
          </a:xfrm>
          <a:prstGeom prst="rect">
            <a:avLst/>
          </a:prstGeom>
        </p:spPr>
      </p:pic>
      <p:pic>
        <p:nvPicPr>
          <p:cNvPr id="4" name="25lk718.jpg" descr="id:2147492542;FounderCES"/>
          <p:cNvPicPr/>
          <p:nvPr/>
        </p:nvPicPr>
        <p:blipFill>
          <a:blip r:embed="rId2"/>
          <a:stretch>
            <a:fillRect/>
          </a:stretch>
        </p:blipFill>
        <p:spPr>
          <a:xfrm>
            <a:off x="3790950" y="2564904"/>
            <a:ext cx="3256280" cy="36576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）当小球刚好对圆锥体没有压力时圆锥体的角速度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406574" y="1340768"/>
                <a:ext cx="11440128" cy="122809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当</a:t>
                </a:r>
                <a:r>
                  <a:rPr lang="zh-CN" altLang="zh-CN" sz="2400">
                    <a:solidFill>
                      <a:srgbClr val="000000"/>
                    </a:solidFill>
                    <a:ea typeface="楷体" panose="02010609060101010101" pitchFamily="49" charset="-122"/>
                    <a:cs typeface="Times New Roman" panose="02020603050405020304" pitchFamily="18" charset="0"/>
                  </a:rPr>
                  <a:t>小球刚好对圆锥体没有压力时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对小球受力分析可得</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tan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𝝎</m:t>
                        </m:r>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en-US" altLang="zh-CN" sz="2400" i="1">
                    <a:solidFill>
                      <a:srgbClr val="000000"/>
                    </a:solidFill>
                    <a:cs typeface="Times New Roman" panose="02020603050405020304" pitchFamily="18" charset="0"/>
                  </a:rPr>
                  <a:t>L</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ω</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a:solidFill>
                      <a:srgbClr val="000000"/>
                    </a:solidFill>
                    <a:latin typeface="+mn-lt"/>
                    <a:cs typeface="Times New Roman" panose="02020603050405020304" pitchFamily="18" charset="0"/>
                  </a:rPr>
                  <a:t>.5 </a:t>
                </a:r>
                <a:r>
                  <a:rPr lang="en-US" altLang="zh-CN" sz="2400">
                    <a:solidFill>
                      <a:srgbClr val="000000"/>
                    </a:solidFill>
                    <a:cs typeface="Times New Roman" panose="02020603050405020304" pitchFamily="18" charset="0"/>
                  </a:rPr>
                  <a:t>rad/s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406574" y="1340768"/>
                <a:ext cx="11440128" cy="1228090"/>
              </a:xfrm>
              <a:prstGeom prst="rect">
                <a:avLst/>
              </a:prstGeom>
              <a:blipFill rotWithShape="1">
                <a:blip r:embed="rId1"/>
                <a:stretch>
                  <a:fillRect l="-2" t="-23" r="1" b="-339"/>
                </a:stretch>
              </a:blipFill>
            </p:spPr>
            <p:txBody>
              <a:bodyPr/>
              <a:lstStyle/>
              <a:p>
                <a:r>
                  <a:rPr lang="zh-CN" altLang="en-US">
                    <a:noFill/>
                  </a:rPr>
                  <a:t> </a:t>
                </a:r>
              </a:p>
            </p:txBody>
          </p:sp>
        </mc:Fallback>
      </mc:AlternateContent>
      <p:pic>
        <p:nvPicPr>
          <p:cNvPr id="4" name="24解析.eps" descr="id:2147489746;FounderCES"/>
          <p:cNvPicPr/>
          <p:nvPr/>
        </p:nvPicPr>
        <p:blipFill>
          <a:blip r:embed="rId2"/>
          <a:stretch>
            <a:fillRect/>
          </a:stretch>
        </p:blipFill>
        <p:spPr>
          <a:xfrm>
            <a:off x="434313" y="1587748"/>
            <a:ext cx="840740" cy="299720"/>
          </a:xfrm>
          <a:prstGeom prst="rect">
            <a:avLst/>
          </a:prstGeom>
        </p:spPr>
      </p:pic>
      <p:pic>
        <p:nvPicPr>
          <p:cNvPr id="6" name="24答案.eps" descr="id:2147492563;FounderCES"/>
          <p:cNvPicPr/>
          <p:nvPr/>
        </p:nvPicPr>
        <p:blipFill>
          <a:blip r:embed="rId3"/>
          <a:stretch>
            <a:fillRect/>
          </a:stretch>
        </p:blipFill>
        <p:spPr>
          <a:xfrm>
            <a:off x="406574" y="2848419"/>
            <a:ext cx="801370" cy="285750"/>
          </a:xfrm>
          <a:prstGeom prst="rect">
            <a:avLst/>
          </a:prstGeom>
        </p:spPr>
      </p:pic>
      <p:sp>
        <p:nvSpPr>
          <p:cNvPr id="3" name="矩形 2"/>
          <p:cNvSpPr/>
          <p:nvPr/>
        </p:nvSpPr>
        <p:spPr>
          <a:xfrm>
            <a:off x="1342678" y="2760461"/>
            <a:ext cx="1606550" cy="460375"/>
          </a:xfrm>
          <a:prstGeom prst="rect">
            <a:avLst/>
          </a:prstGeom>
        </p:spPr>
        <p:txBody>
          <a:bodyPr wrap="none">
            <a:spAutoFit/>
          </a:bodyPr>
          <a:lstStyle/>
          <a:p>
            <a:r>
              <a:rPr lang="en-US" altLang="zh-CN" sz="2400">
                <a:solidFill>
                  <a:srgbClr val="000000"/>
                </a:solidFill>
                <a:latin typeface="+mn-lt"/>
              </a:rPr>
              <a:t>2</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5 rad/s</a:t>
            </a:r>
            <a:r>
              <a:rPr lang="zh-CN" altLang="zh-CN" sz="2400">
                <a:solidFill>
                  <a:srgbClr val="000000"/>
                </a:solidFill>
                <a:latin typeface="+mn-lt"/>
                <a:cs typeface="Times New Roman" panose="02020603050405020304" pitchFamily="18" charset="0"/>
              </a:rPr>
              <a:t>　</a:t>
            </a:r>
            <a:endParaRPr lang="zh-CN" altLang="en-US">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645160"/>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）当小球以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rad/s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的角速度随圆锥体做匀速圆周运动时，细绳上的拉力大小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60854" y="1340768"/>
                <a:ext cx="11485848" cy="3037840"/>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当</a:t>
                </a:r>
                <a:r>
                  <a:rPr lang="zh-CN" altLang="zh-CN" sz="2400">
                    <a:solidFill>
                      <a:srgbClr val="000000"/>
                    </a:solidFill>
                    <a:ea typeface="楷体" panose="02010609060101010101" pitchFamily="49" charset="-122"/>
                    <a:cs typeface="Times New Roman" panose="02020603050405020304" pitchFamily="18" charset="0"/>
                  </a:rPr>
                  <a:t>小球以</a:t>
                </a:r>
                <a:r>
                  <a:rPr lang="en-US" altLang="zh-CN" sz="2400" i="1">
                    <a:solidFill>
                      <a:srgbClr val="000000"/>
                    </a:solidFill>
                    <a:cs typeface="Times New Roman" panose="02020603050405020304" pitchFamily="18" charset="0"/>
                  </a:rPr>
                  <a:t>ω</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 rad/s</a:t>
                </a:r>
                <a:r>
                  <a:rPr lang="zh-CN" altLang="zh-CN" sz="2400">
                    <a:solidFill>
                      <a:srgbClr val="000000"/>
                    </a:solidFill>
                    <a:ea typeface="楷体" panose="02010609060101010101" pitchFamily="49" charset="-122"/>
                    <a:cs typeface="Times New Roman" panose="02020603050405020304" pitchFamily="18" charset="0"/>
                  </a:rPr>
                  <a:t>的角速度随圆锥体做匀速圆周运动时</a:t>
                </a:r>
                <a:r>
                  <a:rPr lang="zh-CN" altLang="zh-CN" sz="2400">
                    <a:solidFill>
                      <a:srgbClr val="000000"/>
                    </a:solidFill>
                    <a:cs typeface="Times New Roman" panose="02020603050405020304" pitchFamily="18" charset="0"/>
                  </a:rPr>
                  <a:t>，</a:t>
                </a:r>
                <a:r>
                  <a:rPr lang="en-US" altLang="zh-CN" sz="2400" i="1" u="wavy">
                    <a:solidFill>
                      <a:srgbClr val="000000"/>
                    </a:solidFill>
                    <a:uFill>
                      <a:solidFill>
                        <a:srgbClr val="00B0F0"/>
                      </a:solidFill>
                    </a:uFill>
                    <a:cs typeface="Times New Roman" panose="02020603050405020304" pitchFamily="18" charset="0"/>
                  </a:rPr>
                  <a:t>ω</a:t>
                </a:r>
                <a:r>
                  <a:rPr lang="zh-CN" altLang="zh-CN" sz="2400" u="wavy">
                    <a:solidFill>
                      <a:srgbClr val="000000"/>
                    </a:solidFill>
                    <a:uFill>
                      <a:solidFill>
                        <a:srgbClr val="00B0F0"/>
                      </a:solidFill>
                    </a:uFill>
                    <a:cs typeface="Times New Roman" panose="02020603050405020304" pitchFamily="18" charset="0"/>
                  </a:rPr>
                  <a:t>＞</a:t>
                </a:r>
                <a:r>
                  <a:rPr lang="en-US" altLang="zh-CN" sz="2400" i="1" u="wavy">
                    <a:solidFill>
                      <a:srgbClr val="000000"/>
                    </a:solidFill>
                    <a:uFill>
                      <a:solidFill>
                        <a:srgbClr val="00B0F0"/>
                      </a:solidFill>
                    </a:uFill>
                    <a:cs typeface="Times New Roman" panose="02020603050405020304" pitchFamily="18" charset="0"/>
                  </a:rPr>
                  <a:t>ω</a:t>
                </a:r>
                <a:r>
                  <a:rPr lang="en-US" altLang="zh-CN" sz="2400" u="wavy" baseline="-25000">
                    <a:solidFill>
                      <a:srgbClr val="000000"/>
                    </a:solidFill>
                    <a:uFill>
                      <a:solidFill>
                        <a:srgbClr val="00B0F0"/>
                      </a:solidFill>
                    </a:uFill>
                    <a:cs typeface="Times New Roman" panose="02020603050405020304" pitchFamily="18" charset="0"/>
                  </a:rPr>
                  <a:t>1</a:t>
                </a:r>
                <a:r>
                  <a:rPr lang="zh-CN" altLang="zh-CN" sz="2400" u="wavy">
                    <a:solidFill>
                      <a:srgbClr val="000000"/>
                    </a:solidFill>
                    <a:uFill>
                      <a:solidFill>
                        <a:srgbClr val="00B0F0"/>
                      </a:solidFill>
                    </a:uFill>
                    <a:cs typeface="Times New Roman" panose="02020603050405020304" pitchFamily="18" charset="0"/>
                  </a:rPr>
                  <a:t>，</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小球脱离圆锥体</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B0F0"/>
                    </a:solidFill>
                    <a:ea typeface="楷体" panose="02010609060101010101" pitchFamily="49" charset="-122"/>
                    <a:cs typeface="Times New Roman" panose="02020603050405020304" pitchFamily="18" charset="0"/>
                  </a:rPr>
                  <a:t>根据临界条件判断出小球的运动状态是解题的关键</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根据牛顿第二定律有</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mg</a:t>
                </a:r>
                <a:r>
                  <a:rPr lang="en-US" altLang="zh-CN" sz="2400">
                    <a:solidFill>
                      <a:srgbClr val="000000"/>
                    </a:solidFill>
                    <a:cs typeface="Times New Roman" panose="02020603050405020304" pitchFamily="18" charset="0"/>
                  </a:rPr>
                  <a:t>tan </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mω</a:t>
                </a:r>
                <a:r>
                  <a:rPr lang="en-US" altLang="zh-CN" sz="2400" baseline="30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L</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cos </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则细绳上的拉力大小</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𝒎𝒈</m:t>
                        </m:r>
                      </m:num>
                      <m:den>
                        <m:r>
                          <a:rPr lang="en-US" altLang="zh-CN" sz="2400" i="1">
                            <a:solidFill>
                              <a:srgbClr val="000000"/>
                            </a:solidFill>
                            <a:latin typeface="Cambria Math" panose="02040503050406030204" pitchFamily="18" charset="0"/>
                            <a:cs typeface="Times New Roman" panose="02020603050405020304" pitchFamily="18" charset="0"/>
                          </a:rPr>
                          <m:t>𝐜𝐨𝐬</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𝜶</m:t>
                        </m:r>
                      </m:den>
                    </m:f>
                  </m:oMath>
                </a14:m>
                <a:r>
                  <a:rPr lang="zh-CN" altLang="zh-CN" sz="240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50 N</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340768"/>
                <a:ext cx="11485848" cy="3037840"/>
              </a:xfrm>
              <a:prstGeom prst="rect">
                <a:avLst/>
              </a:prstGeom>
              <a:blipFill rotWithShape="1">
                <a:blip r:embed="rId1"/>
                <a:stretch>
                  <a:fillRect l="-2" t="-9" r="1" b="9"/>
                </a:stretch>
              </a:blipFill>
            </p:spPr>
            <p:txBody>
              <a:bodyPr/>
              <a:lstStyle/>
              <a:p>
                <a:r>
                  <a:rPr lang="zh-CN" altLang="en-US">
                    <a:noFill/>
                  </a:rPr>
                  <a:t> </a:t>
                </a:r>
              </a:p>
            </p:txBody>
          </p:sp>
        </mc:Fallback>
      </mc:AlternateContent>
      <p:pic>
        <p:nvPicPr>
          <p:cNvPr id="4" name="24解析.eps" descr="id:2147489746;FounderCES"/>
          <p:cNvPicPr/>
          <p:nvPr/>
        </p:nvPicPr>
        <p:blipFill>
          <a:blip r:embed="rId2"/>
          <a:stretch>
            <a:fillRect/>
          </a:stretch>
        </p:blipFill>
        <p:spPr>
          <a:xfrm>
            <a:off x="394586" y="1546148"/>
            <a:ext cx="840740" cy="299720"/>
          </a:xfrm>
          <a:prstGeom prst="rect">
            <a:avLst/>
          </a:prstGeom>
        </p:spPr>
      </p:pic>
      <p:pic>
        <p:nvPicPr>
          <p:cNvPr id="5" name="24答案.eps" descr="id:2147492563;FounderCES"/>
          <p:cNvPicPr/>
          <p:nvPr/>
        </p:nvPicPr>
        <p:blipFill>
          <a:blip r:embed="rId3"/>
          <a:stretch>
            <a:fillRect/>
          </a:stretch>
        </p:blipFill>
        <p:spPr>
          <a:xfrm>
            <a:off x="406574" y="4581128"/>
            <a:ext cx="801370" cy="285750"/>
          </a:xfrm>
          <a:prstGeom prst="rect">
            <a:avLst/>
          </a:prstGeom>
        </p:spPr>
      </p:pic>
      <p:sp>
        <p:nvSpPr>
          <p:cNvPr id="3" name="矩形 2"/>
          <p:cNvSpPr/>
          <p:nvPr/>
        </p:nvSpPr>
        <p:spPr>
          <a:xfrm>
            <a:off x="1270670" y="4365104"/>
            <a:ext cx="792205" cy="579967"/>
          </a:xfrm>
          <a:prstGeom prst="rect">
            <a:avLst/>
          </a:prstGeom>
        </p:spPr>
        <p:txBody>
          <a:bodyPr wrap="none">
            <a:spAutoFit/>
          </a:bodyPr>
          <a:lstStyle/>
          <a:p>
            <a:pPr algn="just">
              <a:lnSpc>
                <a:spcPct val="150000"/>
              </a:lnSpc>
              <a:spcAft>
                <a:spcPts val="0"/>
              </a:spcAft>
              <a:tabLst>
                <a:tab pos="5850890" algn="l"/>
              </a:tabLst>
            </a:pPr>
            <a:r>
              <a:rPr lang="en-US" altLang="zh-CN" sz="2400" smtClean="0">
                <a:solidFill>
                  <a:srgbClr val="000000"/>
                </a:solidFill>
                <a:cs typeface="Times New Roman" panose="02020603050405020304" pitchFamily="18" charset="0"/>
              </a:rPr>
              <a:t>50 N</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374713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湖北武汉部分重点中学期末联考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）如图甲所示为一个半径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的圆盘，其圆心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穿过一根垂直于圆面的转轴，圆盘平面与水平面夹角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，其下端与水平面上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点接触但无挤压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如图乙所示为其正视图，一可视为质点的滑块置于圆盘边缘（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），滑块可随圆盘一起绕轴做匀速圆周运动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已知滑块与圆盘间的动摩擦因数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3747135"/>
              </a:xfrm>
              <a:blipFill rotWithShape="1">
                <a:blip r:embed="rId1"/>
                <a:stretch>
                  <a:fillRect l="-2" t="-17" r="1" b="17"/>
                </a:stretch>
              </a:blipFill>
            </p:spPr>
            <p:txBody>
              <a:bodyPr/>
              <a:lstStyle/>
              <a:p>
                <a:r>
                  <a:rPr lang="zh-CN" altLang="en-US">
                    <a:noFill/>
                  </a:rPr>
                  <a:t> </a:t>
                </a:r>
              </a:p>
            </p:txBody>
          </p:sp>
        </mc:Fallback>
      </mc:AlternateContent>
      <p:pic>
        <p:nvPicPr>
          <p:cNvPr id="3" name="24典例7.eps" descr="id:2147492570;FounderCES"/>
          <p:cNvPicPr/>
          <p:nvPr/>
        </p:nvPicPr>
        <p:blipFill>
          <a:blip r:embed="rId2"/>
          <a:stretch>
            <a:fillRect/>
          </a:stretch>
        </p:blipFill>
        <p:spPr>
          <a:xfrm>
            <a:off x="360854" y="980728"/>
            <a:ext cx="1064260" cy="342900"/>
          </a:xfrm>
          <a:prstGeom prst="rect">
            <a:avLst/>
          </a:prstGeom>
        </p:spPr>
      </p:pic>
      <p:pic>
        <p:nvPicPr>
          <p:cNvPr id="2" name="图片 1"/>
          <p:cNvPicPr>
            <a:picLocks noChangeAspect="1"/>
          </p:cNvPicPr>
          <p:nvPr/>
        </p:nvPicPr>
        <p:blipFill>
          <a:blip r:embed="rId3"/>
          <a:stretch>
            <a:fillRect/>
          </a:stretch>
        </p:blipFill>
        <p:spPr>
          <a:xfrm>
            <a:off x="2926854" y="3861048"/>
            <a:ext cx="5867400" cy="2619375"/>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）求滑块随圆盘一起做匀速圆周运动的最大角速度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7"/>
          <p:cNvSpPr txBox="1"/>
          <p:nvPr/>
        </p:nvSpPr>
        <p:spPr bwMode="auto">
          <a:xfrm>
            <a:off x="369998" y="1268760"/>
            <a:ext cx="11485848"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可知滑块随圆盘一起做圆周运动的最大角速度对应的情况是滑块运动到最低点时刚好不滑出圆盘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则滑块受到的摩擦力最大时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rad/s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9746;FounderCES"/>
          <p:cNvPicPr/>
          <p:nvPr/>
        </p:nvPicPr>
        <p:blipFill>
          <a:blip r:embed="rId1"/>
          <a:stretch>
            <a:fillRect/>
          </a:stretch>
        </p:blipFill>
        <p:spPr>
          <a:xfrm>
            <a:off x="395104" y="1484784"/>
            <a:ext cx="840740" cy="299720"/>
          </a:xfrm>
          <a:prstGeom prst="rect">
            <a:avLst/>
          </a:prstGeom>
        </p:spPr>
      </p:pic>
      <p:pic>
        <p:nvPicPr>
          <p:cNvPr id="9" name="24答案.eps" descr="id:2147492598;FounderCES"/>
          <p:cNvPicPr/>
          <p:nvPr/>
        </p:nvPicPr>
        <p:blipFill>
          <a:blip r:embed="rId2"/>
          <a:stretch>
            <a:fillRect/>
          </a:stretch>
        </p:blipFill>
        <p:spPr>
          <a:xfrm>
            <a:off x="478582" y="3646687"/>
            <a:ext cx="881380" cy="314325"/>
          </a:xfrm>
          <a:prstGeom prst="rect">
            <a:avLst/>
          </a:prstGeom>
        </p:spPr>
      </p:pic>
      <p:sp>
        <p:nvSpPr>
          <p:cNvPr id="5" name="矩形 4"/>
          <p:cNvSpPr/>
          <p:nvPr/>
        </p:nvSpPr>
        <p:spPr>
          <a:xfrm>
            <a:off x="1385532" y="3573016"/>
            <a:ext cx="1377950" cy="460375"/>
          </a:xfrm>
          <a:prstGeom prst="rect">
            <a:avLst/>
          </a:prstGeom>
        </p:spPr>
        <p:txBody>
          <a:bodyPr wrap="none">
            <a:spAutoFit/>
          </a:bodyPr>
          <a:lstStyle/>
          <a:p>
            <a:r>
              <a:rPr lang="en-US" altLang="zh-CN" sz="2400">
                <a:solidFill>
                  <a:srgbClr val="000000"/>
                </a:solidFill>
              </a:rPr>
              <a:t>1 rad/s</a:t>
            </a:r>
            <a:r>
              <a:rPr lang="zh-CN" altLang="zh-CN" sz="2400">
                <a:solidFill>
                  <a:srgbClr val="000000"/>
                </a:solidFill>
                <a:cs typeface="Times New Roman" panose="02020603050405020304" pitchFamily="18" charset="0"/>
              </a:rPr>
              <a:t>　</a:t>
            </a:r>
            <a:endParaRPr lang="zh-CN" altLang="en-US"/>
          </a:p>
        </p:txBody>
      </p:sp>
      <p:pic>
        <p:nvPicPr>
          <p:cNvPr id="10" name="图片 9"/>
          <p:cNvPicPr>
            <a:picLocks noChangeAspect="1"/>
          </p:cNvPicPr>
          <p:nvPr/>
        </p:nvPicPr>
        <p:blipFill>
          <a:blip r:embed="rId3"/>
          <a:stretch>
            <a:fillRect/>
          </a:stretch>
        </p:blipFill>
        <p:spPr>
          <a:xfrm>
            <a:off x="6815286" y="2564904"/>
            <a:ext cx="4516342" cy="20162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飞机转弯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或小鸟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）转弯时所需向心力由空气对它作用力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的合力提供，如图所示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2515093"/>
          <a:ext cx="11350976" cy="3840480"/>
        </p:xfrm>
        <a:graphic>
          <a:graphicData uri="http://schemas.openxmlformats.org/drawingml/2006/table">
            <a:tbl>
              <a:tblPr firstRow="1" firstCol="1" bandRow="1"/>
              <a:tblGrid>
                <a:gridCol w="1712769"/>
                <a:gridCol w="5000273"/>
                <a:gridCol w="4637934"/>
              </a:tblGrid>
              <a:tr h="35951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汽车过拱形桥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汽车过凹形路面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1902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 name="25lk688.jpg"/>
          <p:cNvPicPr/>
          <p:nvPr/>
        </p:nvPicPr>
        <p:blipFill>
          <a:blip r:embed="rId1"/>
          <a:stretch>
            <a:fillRect/>
          </a:stretch>
        </p:blipFill>
        <p:spPr>
          <a:xfrm>
            <a:off x="2422798" y="3429000"/>
            <a:ext cx="4171950" cy="2331720"/>
          </a:xfrm>
          <a:prstGeom prst="rect">
            <a:avLst/>
          </a:prstGeom>
        </p:spPr>
      </p:pic>
      <p:pic>
        <p:nvPicPr>
          <p:cNvPr id="7" name="25lk689.jpg"/>
          <p:cNvPicPr/>
          <p:nvPr/>
        </p:nvPicPr>
        <p:blipFill>
          <a:blip r:embed="rId2"/>
          <a:stretch>
            <a:fillRect/>
          </a:stretch>
        </p:blipFill>
        <p:spPr>
          <a:xfrm>
            <a:off x="7319342" y="3406775"/>
            <a:ext cx="3781425" cy="237617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502347"/>
                <a:ext cx="11485848" cy="1819910"/>
              </a:xfrm>
            </p:spPr>
            <p:txBody>
              <a:bodyPr/>
              <a:lstStyle/>
              <a:p>
                <a:pPr hangingPunct="0">
                  <a:lnSpc>
                    <a:spcPct val="130000"/>
                  </a:lnSpc>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）若滑块随圆盘以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的速度做匀速圆周运动，当滑块运动至最高点时，突然撤去圆盘，滑块与圆盘分离瞬间滑块速度不变，求滑块落地点与水平地面上的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点之间的距离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502347"/>
                <a:ext cx="11485848" cy="1819910"/>
              </a:xfrm>
              <a:blipFill rotWithShape="1">
                <a:blip r:embed="rId1"/>
                <a:stretch>
                  <a:fillRect l="-2" t="-3" r="1" b="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矩形 1"/>
              <p:cNvSpPr/>
              <p:nvPr/>
            </p:nvSpPr>
            <p:spPr>
              <a:xfrm>
                <a:off x="360854" y="2301624"/>
                <a:ext cx="11485848" cy="3902710"/>
              </a:xfrm>
              <a:prstGeom prst="rect">
                <a:avLst/>
              </a:prstGeom>
            </p:spPr>
            <p:txBody>
              <a:bodyPr wrap="square">
                <a:spAutoFit/>
              </a:bodyPr>
              <a:lstStyle/>
              <a:p>
                <a:pPr algn="just">
                  <a:lnSpc>
                    <a:spcPct val="13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圆盘</a:t>
                </a:r>
                <a:r>
                  <a:rPr lang="zh-CN" altLang="zh-CN" sz="2400">
                    <a:solidFill>
                      <a:srgbClr val="000000"/>
                    </a:solidFill>
                    <a:ea typeface="楷体" panose="02010609060101010101" pitchFamily="49" charset="-122"/>
                    <a:cs typeface="Times New Roman" panose="02020603050405020304" pitchFamily="18" charset="0"/>
                  </a:rPr>
                  <a:t>顶点离地高度</a:t>
                </a:r>
                <a:r>
                  <a:rPr lang="en-US" altLang="zh-CN" sz="2400" i="1">
                    <a:solidFill>
                      <a:srgbClr val="000000"/>
                    </a:solidFill>
                    <a:cs typeface="Times New Roman" panose="02020603050405020304" pitchFamily="18" charset="0"/>
                  </a:rPr>
                  <a:t>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R</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 m</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滑块离开圆盘最高点后做平抛运动</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竖直方向有</a:t>
                </a:r>
                <a:r>
                  <a:rPr lang="en-US" altLang="zh-CN" sz="2400" i="1">
                    <a:solidFill>
                      <a:srgbClr val="000000"/>
                    </a:solidFill>
                    <a:cs typeface="Times New Roman" panose="02020603050405020304" pitchFamily="18" charset="0"/>
                  </a:rPr>
                  <a:t>h</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gt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得</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𝟓</m:t>
                            </m:r>
                          </m:e>
                        </m:rad>
                      </m:den>
                    </m:f>
                  </m:oMath>
                </a14:m>
                <a:r>
                  <a:rPr lang="en-US" altLang="zh-CN" sz="2400">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水平方向有</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圆盘顶端到</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点在水平面上的投影</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R</a:t>
                </a:r>
                <a:r>
                  <a:rPr lang="en-US" altLang="zh-CN" sz="2400">
                    <a:solidFill>
                      <a:srgbClr val="000000"/>
                    </a:solidFill>
                    <a:cs typeface="Times New Roman" panose="02020603050405020304" pitchFamily="18" charset="0"/>
                  </a:rPr>
                  <a:t>cos </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oMath>
                </a14:m>
                <a:r>
                  <a:rPr lang="en-US"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tabLst>
                    <a:tab pos="5850890" algn="l"/>
                  </a:tabLst>
                </a:pPr>
                <a:r>
                  <a:rPr lang="zh-CN" altLang="zh-CN" sz="2400">
                    <a:solidFill>
                      <a:srgbClr val="000000"/>
                    </a:solidFill>
                    <a:ea typeface="楷体" panose="02010609060101010101" pitchFamily="49" charset="-122"/>
                    <a:cs typeface="Times New Roman" panose="02020603050405020304" pitchFamily="18" charset="0"/>
                  </a:rPr>
                  <a:t>则滑块落地时到</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点的距离为</a:t>
                </a:r>
                <a:r>
                  <a:rPr lang="en-US" altLang="zh-CN" sz="2400" i="1">
                    <a:solidFill>
                      <a:srgbClr val="000000"/>
                    </a:solidFill>
                    <a:cs typeface="Times New Roman" panose="02020603050405020304" pitchFamily="18" charset="0"/>
                  </a:rPr>
                  <a:t>s</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𝒙</m:t>
                            </m:r>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r>
                          <a:rPr lang="zh-CN" altLang="zh-CN" sz="2400">
                            <a:solidFill>
                              <a:srgbClr val="000000"/>
                            </a:solidFill>
                            <a:latin typeface="Cambria Math" panose="02040503050406030204" pitchFamily="18" charset="0"/>
                            <a:cs typeface="Times New Roman" panose="02020603050405020304" pitchFamily="18" charset="0"/>
                          </a:rPr>
                          <m:t>＋</m:t>
                        </m:r>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𝒙</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e>
                    </m:rad>
                  </m:oMath>
                </a14:m>
                <a:r>
                  <a:rPr lang="zh-CN" altLang="zh-CN" sz="2400">
                    <a:solidFill>
                      <a:srgbClr val="000000"/>
                    </a:solidFill>
                    <a:cs typeface="Times New Roman" panose="02020603050405020304" pitchFamily="18" charset="0"/>
                  </a:rPr>
                  <a:t>＝</a:t>
                </a:r>
                <a:r>
                  <a:rPr lang="en-US" altLang="zh-CN" sz="2400">
                    <a:solidFill>
                      <a:srgbClr val="000000"/>
                    </a:solidFill>
                    <a:latin typeface="+mn-lt"/>
                    <a:cs typeface="Times New Roman" panose="02020603050405020304" pitchFamily="18" charset="0"/>
                  </a:rPr>
                  <a:t>1.7</a:t>
                </a:r>
                <a:r>
                  <a:rPr lang="en-US" altLang="zh-CN" sz="2400">
                    <a:solidFill>
                      <a:srgbClr val="000000"/>
                    </a:solidFill>
                    <a:cs typeface="Times New Roman" panose="02020603050405020304" pitchFamily="18" charset="0"/>
                  </a:rPr>
                  <a:t>5 m</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2301624"/>
                <a:ext cx="11485848" cy="3902710"/>
              </a:xfrm>
              <a:prstGeom prst="rect">
                <a:avLst/>
              </a:prstGeom>
              <a:blipFill rotWithShape="1">
                <a:blip r:embed="rId2"/>
                <a:stretch>
                  <a:fillRect l="-2" t="-10" r="1" b="10"/>
                </a:stretch>
              </a:blipFill>
            </p:spPr>
            <p:txBody>
              <a:bodyPr/>
              <a:lstStyle/>
              <a:p>
                <a:r>
                  <a:rPr lang="zh-CN" altLang="en-US">
                    <a:noFill/>
                  </a:rPr>
                  <a:t> </a:t>
                </a:r>
              </a:p>
            </p:txBody>
          </p:sp>
        </mc:Fallback>
      </mc:AlternateContent>
      <p:pic>
        <p:nvPicPr>
          <p:cNvPr id="5" name="24解析.eps" descr="id:2147489746;FounderCES"/>
          <p:cNvPicPr/>
          <p:nvPr/>
        </p:nvPicPr>
        <p:blipFill>
          <a:blip r:embed="rId3"/>
          <a:stretch>
            <a:fillRect/>
          </a:stretch>
        </p:blipFill>
        <p:spPr>
          <a:xfrm>
            <a:off x="478582" y="2420888"/>
            <a:ext cx="840740" cy="299720"/>
          </a:xfrm>
          <a:prstGeom prst="rect">
            <a:avLst/>
          </a:prstGeom>
        </p:spPr>
      </p:pic>
      <p:pic>
        <p:nvPicPr>
          <p:cNvPr id="6" name="24答案.eps" descr="id:2147492598;FounderCES"/>
          <p:cNvPicPr/>
          <p:nvPr/>
        </p:nvPicPr>
        <p:blipFill>
          <a:blip r:embed="rId4"/>
          <a:stretch>
            <a:fillRect/>
          </a:stretch>
        </p:blipFill>
        <p:spPr>
          <a:xfrm>
            <a:off x="458262" y="6195918"/>
            <a:ext cx="881380" cy="314325"/>
          </a:xfrm>
          <a:prstGeom prst="rect">
            <a:avLst/>
          </a:prstGeom>
        </p:spPr>
      </p:pic>
      <p:sp>
        <p:nvSpPr>
          <p:cNvPr id="4" name="矩形 3"/>
          <p:cNvSpPr/>
          <p:nvPr/>
        </p:nvSpPr>
        <p:spPr>
          <a:xfrm>
            <a:off x="1453331" y="6021288"/>
            <a:ext cx="1046480" cy="645160"/>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latin typeface="+mn-lt"/>
                <a:cs typeface="Times New Roman" panose="02020603050405020304" pitchFamily="18" charset="0"/>
              </a:rPr>
              <a:t>1.75 m</a:t>
            </a:r>
            <a:endParaRPr lang="zh-CN" altLang="zh-CN" sz="1050">
              <a:solidFill>
                <a:srgbClr val="000000"/>
              </a:solidFill>
              <a:latin typeface="+mn-lt"/>
              <a:cs typeface="Times New Roman" panose="02020603050405020304" pitchFamily="18" charset="0"/>
            </a:endParaRPr>
          </a:p>
        </p:txBody>
      </p:sp>
      <p:pic>
        <p:nvPicPr>
          <p:cNvPr id="9" name="图片 8"/>
          <p:cNvPicPr>
            <a:picLocks noChangeAspect="1"/>
          </p:cNvPicPr>
          <p:nvPr/>
        </p:nvPicPr>
        <p:blipFill>
          <a:blip r:embed="rId5"/>
          <a:stretch>
            <a:fillRect/>
          </a:stretch>
        </p:blipFill>
        <p:spPr>
          <a:xfrm>
            <a:off x="6455246" y="2054089"/>
            <a:ext cx="4849091" cy="21647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3346237"/>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抛运动与圆周运动的综合应用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圆周运动经常与平抛运动相结合进行考查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平抛运动在水平方向是匀速直线运动，在竖直方向是自由落体运动；圆周运动则涉及线速度、角速度、周期、向心加速度等物理量的关系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这类综合问题时要注意分析两类运动之间的联系点，如两类运动的初速度方向、两类运动在空间中的衔接点、两类运动在衔接点处的速度方向和大小、平抛运动的飞行时间与圆周运动的周期、实际问题中的几何约束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4.eps" descr="id:2147492605;FounderCES"/>
          <p:cNvPicPr/>
          <p:nvPr/>
        </p:nvPicPr>
        <p:blipFill>
          <a:blip r:embed="rId1"/>
          <a:stretch>
            <a:fillRect/>
          </a:stretch>
        </p:blipFill>
        <p:spPr>
          <a:xfrm>
            <a:off x="360854" y="908720"/>
            <a:ext cx="942975" cy="330835"/>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5442900"/>
              </a:xfrm>
            </p:spPr>
            <p:txBody>
              <a:bodyPr/>
              <a:lstStyle/>
              <a:p>
                <a:pPr hangingPunct="0">
                  <a:lnSpc>
                    <a:spcPct val="130000"/>
                  </a:lnSpc>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重庆市涪陵第五中学校月考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）如图所示，靠在一起的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两转盘靠摩擦传动，两盘均绕过圆心的竖直轴转动，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盘边缘上的一点，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盘直径的两个端点，当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共线时（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图示位置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的正上方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方向水平抛出一小球，小球落至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小球做平抛运动的时间可能为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的转速之比为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若小球抛出时到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盘转动的角速度可能为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若小球抛出时到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盘转动的角速度可能为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5442900"/>
              </a:xfrm>
              <a:blipFill rotWithShape="1">
                <a:blip r:embed="rId1"/>
                <a:stretch>
                  <a:fillRect l="-2" t="-12" r="1" b="6"/>
                </a:stretch>
              </a:blipFill>
            </p:spPr>
            <p:txBody>
              <a:bodyPr/>
              <a:lstStyle/>
              <a:p>
                <a:r>
                  <a:rPr lang="zh-CN" altLang="en-US">
                    <a:noFill/>
                  </a:rPr>
                  <a:t> </a:t>
                </a:r>
              </a:p>
            </p:txBody>
          </p:sp>
        </mc:Fallback>
      </mc:AlternateContent>
      <p:pic>
        <p:nvPicPr>
          <p:cNvPr id="5" name="24典例8.eps" descr="id:2147492612;FounderCES"/>
          <p:cNvPicPr/>
          <p:nvPr/>
        </p:nvPicPr>
        <p:blipFill>
          <a:blip r:embed="rId2"/>
          <a:stretch>
            <a:fillRect/>
          </a:stretch>
        </p:blipFill>
        <p:spPr>
          <a:xfrm>
            <a:off x="325676" y="836712"/>
            <a:ext cx="1211580" cy="390525"/>
          </a:xfrm>
          <a:prstGeom prst="rect">
            <a:avLst/>
          </a:prstGeom>
        </p:spPr>
      </p:pic>
      <p:pic>
        <p:nvPicPr>
          <p:cNvPr id="6" name="25lk719.jpg" descr="id:2147492619;FounderCES"/>
          <p:cNvPicPr/>
          <p:nvPr/>
        </p:nvPicPr>
        <p:blipFill>
          <a:blip r:embed="rId3">
            <a:clrChange>
              <a:clrFrom>
                <a:srgbClr val="FFFFFE"/>
              </a:clrFrom>
              <a:clrTo>
                <a:srgbClr val="FFFFFE">
                  <a:alpha val="0"/>
                </a:srgbClr>
              </a:clrTo>
            </a:clrChange>
          </a:blip>
          <a:stretch>
            <a:fillRect/>
          </a:stretch>
        </p:blipFill>
        <p:spPr>
          <a:xfrm>
            <a:off x="7607374" y="2636912"/>
            <a:ext cx="3528392" cy="1944216"/>
          </a:xfrm>
          <a:prstGeom prst="rect">
            <a:avLst/>
          </a:prstGeom>
        </p:spPr>
      </p:pic>
      <p:pic>
        <p:nvPicPr>
          <p:cNvPr id="9" name="24答案.eps" descr="id:2147492633;FounderCES"/>
          <p:cNvPicPr/>
          <p:nvPr/>
        </p:nvPicPr>
        <p:blipFill>
          <a:blip r:embed="rId4"/>
          <a:stretch>
            <a:fillRect/>
          </a:stretch>
        </p:blipFill>
        <p:spPr>
          <a:xfrm>
            <a:off x="360854" y="6189020"/>
            <a:ext cx="876300" cy="311785"/>
          </a:xfrm>
          <a:prstGeom prst="rect">
            <a:avLst/>
          </a:prstGeom>
        </p:spPr>
      </p:pic>
      <p:sp>
        <p:nvSpPr>
          <p:cNvPr id="2" name="矩形 1"/>
          <p:cNvSpPr/>
          <p:nvPr/>
        </p:nvSpPr>
        <p:spPr>
          <a:xfrm>
            <a:off x="1414686" y="6021746"/>
            <a:ext cx="630301"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5287010"/>
              </a:xfrm>
            </p:spPr>
            <p:txBody>
              <a:bodyPr/>
              <a:lstStyle/>
              <a:p>
                <a:pPr hangingPunct="0">
                  <a:lnSpc>
                    <a:spcPct val="130000"/>
                  </a:lnSpc>
                  <a:spcAft>
                    <a:spcPts val="0"/>
                  </a:spcAft>
                  <a:tabLst>
                    <a:tab pos="5850890" algn="l"/>
                  </a:tabLst>
                </a:pPr>
                <a:r>
                  <a:rPr lang="en-US" altLang="zh-CN" sz="20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盘边缘各点线速度大小相等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盘转</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圈后</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小球落在</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水平方向有</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可得时间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若小球抛出时到</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的高度为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小球下落的时间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盘的角速度满足</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小球可以落在</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盘的最小角速度为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若小球抛出时到</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的高度为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小球下落的时间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盘的角速度满足</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小球可以落在</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盘的角速度为</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5287010"/>
              </a:xfrm>
              <a:blipFill rotWithShape="1">
                <a:blip r:embed="rId1"/>
                <a:stretch>
                  <a:fillRect l="-2" t="-12" r="1" b="12"/>
                </a:stretch>
              </a:blipFill>
            </p:spPr>
            <p:txBody>
              <a:bodyPr/>
              <a:lstStyle/>
              <a:p>
                <a:r>
                  <a:rPr lang="zh-CN" altLang="en-US">
                    <a:noFill/>
                  </a:rPr>
                  <a:t> </a:t>
                </a:r>
              </a:p>
            </p:txBody>
          </p:sp>
        </mc:Fallback>
      </mc:AlternateContent>
      <p:pic>
        <p:nvPicPr>
          <p:cNvPr id="3" name="24解析.eps" descr="id:2147492626;FounderCES"/>
          <p:cNvPicPr/>
          <p:nvPr/>
        </p:nvPicPr>
        <p:blipFill>
          <a:blip r:embed="rId2"/>
          <a:stretch>
            <a:fillRect/>
          </a:stretch>
        </p:blipFill>
        <p:spPr>
          <a:xfrm>
            <a:off x="360081" y="836712"/>
            <a:ext cx="988060" cy="352425"/>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3047181"/>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河北省唐县第一中学月考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）某人站在水平地面上，手握不可伸长的轻绳一端，绳的另一端系有质量为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的小球，使小球在竖直平面内以手为圆心做圆周运动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当小球某次运动到最低点时，绳恰好受到所能承受的最大拉力被拉断，小球以绳断时的速度水平飞出，通过水平距离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后落地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已知握绳的手离地面的高度为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，手与小球之间的绳长为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3047181"/>
              </a:xfrm>
              <a:blipFill rotWithShape="1">
                <a:blip r:embed="rId1"/>
                <a:stretch>
                  <a:fillRect l="-2" t="-21" r="1" b="15"/>
                </a:stretch>
              </a:blipFill>
            </p:spPr>
            <p:txBody>
              <a:bodyPr/>
              <a:lstStyle/>
              <a:p>
                <a:r>
                  <a:rPr lang="zh-CN" altLang="en-US">
                    <a:noFill/>
                  </a:rPr>
                  <a:t> </a:t>
                </a:r>
              </a:p>
            </p:txBody>
          </p:sp>
        </mc:Fallback>
      </mc:AlternateContent>
      <p:pic>
        <p:nvPicPr>
          <p:cNvPr id="3" name="24典例9.eps" descr="id:2147492640;FounderCES"/>
          <p:cNvPicPr/>
          <p:nvPr/>
        </p:nvPicPr>
        <p:blipFill>
          <a:blip r:embed="rId2"/>
          <a:stretch>
            <a:fillRect/>
          </a:stretch>
        </p:blipFill>
        <p:spPr>
          <a:xfrm>
            <a:off x="478582" y="908720"/>
            <a:ext cx="1152525" cy="371475"/>
          </a:xfrm>
          <a:prstGeom prst="rect">
            <a:avLst/>
          </a:prstGeom>
        </p:spPr>
      </p:pic>
      <p:pic>
        <p:nvPicPr>
          <p:cNvPr id="4" name="25lk720.jpg" descr="id:2147492647;FounderCES"/>
          <p:cNvPicPr/>
          <p:nvPr/>
        </p:nvPicPr>
        <p:blipFill>
          <a:blip r:embed="rId3">
            <a:clrChange>
              <a:clrFrom>
                <a:srgbClr val="FFFFFE"/>
              </a:clrFrom>
              <a:clrTo>
                <a:srgbClr val="FFFFFE">
                  <a:alpha val="0"/>
                </a:srgbClr>
              </a:clrTo>
            </a:clrChange>
          </a:blip>
          <a:stretch>
            <a:fillRect/>
          </a:stretch>
        </p:blipFill>
        <p:spPr>
          <a:xfrm>
            <a:off x="4078982" y="3717032"/>
            <a:ext cx="3404870" cy="2886075"/>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76248"/>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）求绳能承受的最大拉力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60854" y="3436165"/>
                <a:ext cx="11485848" cy="2463367"/>
              </a:xfrm>
              <a:prstGeom prst="rect">
                <a:avLst/>
              </a:prstGeom>
            </p:spPr>
            <p:txBody>
              <a:bodyPr wrap="square">
                <a:spAutoFit/>
              </a:bodyPr>
              <a:lstStyle/>
              <a:p>
                <a:pPr algn="just">
                  <a:lnSpc>
                    <a:spcPct val="15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设绳</a:t>
                </a:r>
                <a:r>
                  <a:rPr lang="zh-CN" altLang="zh-CN" sz="2400">
                    <a:solidFill>
                      <a:srgbClr val="000000"/>
                    </a:solidFill>
                    <a:ea typeface="楷体" panose="02010609060101010101" pitchFamily="49" charset="-122"/>
                    <a:cs typeface="Times New Roman" panose="02020603050405020304" pitchFamily="18" charset="0"/>
                  </a:rPr>
                  <a:t>断后小球飞行的时间为</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由平抛运动规律可知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竖直方向有</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gt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水平方向有</a:t>
                </a:r>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𝒅</m:t>
                        </m:r>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设绳能承受的最大拉力为</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小球做圆周运动的半径为</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由牛顿第二定律有</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𝟏</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𝟏𝟏</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mg</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3436165"/>
                <a:ext cx="11485848" cy="2463367"/>
              </a:xfrm>
              <a:prstGeom prst="rect">
                <a:avLst/>
              </a:prstGeom>
              <a:blipFill rotWithShape="1">
                <a:blip r:embed="rId1"/>
                <a:stretch>
                  <a:fillRect l="-2" t="-1245" r="1" b="16"/>
                </a:stretch>
              </a:blipFill>
            </p:spPr>
            <p:txBody>
              <a:bodyPr/>
              <a:lstStyle/>
              <a:p>
                <a:r>
                  <a:rPr lang="zh-CN" altLang="en-US">
                    <a:noFill/>
                  </a:rPr>
                  <a:t> </a:t>
                </a:r>
              </a:p>
            </p:txBody>
          </p:sp>
        </mc:Fallback>
      </mc:AlternateContent>
      <p:pic>
        <p:nvPicPr>
          <p:cNvPr id="4" name="24解析.eps" descr="id:2147489746;FounderCES"/>
          <p:cNvPicPr/>
          <p:nvPr/>
        </p:nvPicPr>
        <p:blipFill>
          <a:blip r:embed="rId2"/>
          <a:stretch>
            <a:fillRect/>
          </a:stretch>
        </p:blipFill>
        <p:spPr>
          <a:xfrm>
            <a:off x="478582" y="3811300"/>
            <a:ext cx="840740" cy="299720"/>
          </a:xfrm>
          <a:prstGeom prst="rect">
            <a:avLst/>
          </a:prstGeom>
        </p:spPr>
      </p:pic>
      <p:pic>
        <p:nvPicPr>
          <p:cNvPr id="5" name="24答案.eps" descr="id:2147492661;FounderCES"/>
          <p:cNvPicPr/>
          <p:nvPr/>
        </p:nvPicPr>
        <p:blipFill>
          <a:blip r:embed="rId3"/>
          <a:stretch>
            <a:fillRect/>
          </a:stretch>
        </p:blipFill>
        <p:spPr>
          <a:xfrm>
            <a:off x="478582" y="6048985"/>
            <a:ext cx="881380" cy="314325"/>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1414686" y="5899532"/>
                <a:ext cx="1156086" cy="625812"/>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𝟏𝟏</m:t>
                        </m:r>
                      </m:num>
                      <m:den>
                        <m:r>
                          <a:rPr lang="en-US" altLang="zh-CN" sz="2400" i="1">
                            <a:solidFill>
                              <a:schemeClr val="tx1"/>
                            </a:solidFill>
                            <a:latin typeface="Cambria Math" panose="02040503050406030204" pitchFamily="18" charset="0"/>
                            <a:cs typeface="Times New Roman" panose="02020603050405020304" pitchFamily="18" charset="0"/>
                          </a:rPr>
                          <m:t>𝟑</m:t>
                        </m:r>
                      </m:den>
                    </m:f>
                  </m:oMath>
                </a14:m>
                <a:r>
                  <a:rPr lang="en-US" altLang="zh-CN" sz="2400" i="1">
                    <a:solidFill>
                      <a:schemeClr val="tx1"/>
                    </a:solidFill>
                  </a:rPr>
                  <a:t>mg</a:t>
                </a:r>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3" name="矩形 2"/>
              <p:cNvSpPr>
                <a:spLocks noRot="1" noChangeAspect="1" noMove="1" noResize="1" noEditPoints="1" noAdjustHandles="1" noChangeArrowheads="1" noChangeShapeType="1" noTextEdit="1"/>
              </p:cNvSpPr>
              <p:nvPr/>
            </p:nvSpPr>
            <p:spPr>
              <a:xfrm>
                <a:off x="1414686" y="5899532"/>
                <a:ext cx="1156086" cy="625812"/>
              </a:xfrm>
              <a:prstGeom prst="rect">
                <a:avLst/>
              </a:prstGeom>
              <a:blipFill rotWithShape="1">
                <a:blip r:embed="rId4"/>
                <a:stretch>
                  <a:fillRect l="-47" t="-61" r="25" b="13"/>
                </a:stretch>
              </a:blipFill>
            </p:spPr>
            <p:txBody>
              <a:bodyPr/>
              <a:lstStyle/>
              <a:p>
                <a:r>
                  <a:rPr lang="zh-CN" altLang="en-US">
                    <a:noFill/>
                  </a:rPr>
                  <a:t> </a:t>
                </a:r>
              </a:p>
            </p:txBody>
          </p:sp>
        </mc:Fallback>
      </mc:AlternateContent>
      <p:pic>
        <p:nvPicPr>
          <p:cNvPr id="7" name="25lk720.jpg" descr="id:2147492647;FounderCES"/>
          <p:cNvPicPr/>
          <p:nvPr/>
        </p:nvPicPr>
        <p:blipFill>
          <a:blip r:embed="rId5">
            <a:clrChange>
              <a:clrFrom>
                <a:srgbClr val="FFFFFE"/>
              </a:clrFrom>
              <a:clrTo>
                <a:srgbClr val="FFFFFE">
                  <a:alpha val="0"/>
                </a:srgbClr>
              </a:clrTo>
            </a:clrChange>
          </a:blip>
          <a:stretch>
            <a:fillRect/>
          </a:stretch>
        </p:blipFill>
        <p:spPr>
          <a:xfrm>
            <a:off x="4871070" y="1037466"/>
            <a:ext cx="2952328" cy="24902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620688"/>
            <a:ext cx="11485848" cy="1130246"/>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）保持手的高度不变，改变绳长，使小球重复上述运动，若绳仍在小球运动到最低点时达到最大拉力被拉断，求小球被抛出的最大水平距离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56821" y="1484784"/>
                <a:ext cx="11485848" cy="4383405"/>
              </a:xfrm>
              <a:prstGeom prst="rect">
                <a:avLst/>
              </a:prstGeom>
            </p:spPr>
            <p:txBody>
              <a:bodyPr wrap="square">
                <a:spAutoFit/>
              </a:bodyPr>
              <a:lstStyle/>
              <a:p>
                <a:pPr algn="just">
                  <a:lnSpc>
                    <a:spcPct val="130000"/>
                  </a:lnSpc>
                  <a:spcAft>
                    <a:spcPts val="0"/>
                  </a:spcAft>
                  <a:tabLst>
                    <a:tab pos="5850890"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a:t>
                </a:r>
                <a:r>
                  <a:rPr lang="zh-CN" altLang="zh-CN" sz="2400">
                    <a:solidFill>
                      <a:srgbClr val="000000"/>
                    </a:solidFill>
                    <a:ea typeface="楷体" panose="02010609060101010101" pitchFamily="49" charset="-122"/>
                    <a:cs typeface="Times New Roman" panose="02020603050405020304" pitchFamily="18" charset="0"/>
                  </a:rPr>
                  <a:t>绳长为</a:t>
                </a: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绳断时小球的速度大小为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F</a:t>
                </a:r>
                <a:r>
                  <a:rPr lang="en-US" altLang="zh-CN" sz="2400" baseline="-25000">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num>
                      <m:den>
                        <m:r>
                          <a:rPr lang="en-US" altLang="zh-CN" sz="2400" i="1">
                            <a:solidFill>
                              <a:srgbClr val="000000"/>
                            </a:solidFill>
                            <a:latin typeface="Cambria Math" panose="02040503050406030204" pitchFamily="18" charset="0"/>
                            <a:cs typeface="Times New Roman" panose="02020603050405020304" pitchFamily="18" charset="0"/>
                          </a:rPr>
                          <m:t>𝒍</m:t>
                        </m:r>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𝟖</m:t>
                            </m:r>
                          </m:num>
                          <m:den>
                            <m:r>
                              <a:rPr lang="en-US" altLang="zh-CN" sz="2400" i="1">
                                <a:solidFill>
                                  <a:srgbClr val="000000"/>
                                </a:solidFill>
                                <a:latin typeface="Cambria Math" panose="02040503050406030204" pitchFamily="18" charset="0"/>
                                <a:cs typeface="Times New Roman" panose="02020603050405020304" pitchFamily="18" charset="0"/>
                              </a:rPr>
                              <m:t>𝟑</m:t>
                            </m:r>
                          </m:den>
                        </m:f>
                        <m:r>
                          <m:rPr>
                            <m:nor/>
                          </m:rPr>
                          <a:rPr lang="en-US" altLang="zh-CN" sz="2400" i="1">
                            <a:solidFill>
                              <a:srgbClr val="000000"/>
                            </a:solidFill>
                            <a:latin typeface="Cambria Math" panose="02040503050406030204" pitchFamily="18" charset="0"/>
                            <a:cs typeface="Times New Roman" panose="02020603050405020304" pitchFamily="18" charset="0"/>
                          </a:rPr>
                          <m:t>g</m:t>
                        </m:r>
                        <m:r>
                          <a:rPr lang="en-US" altLang="zh-CN" sz="2400" i="1">
                            <a:solidFill>
                              <a:srgbClr val="000000"/>
                            </a:solidFill>
                            <a:latin typeface="Cambria Math" panose="02040503050406030204" pitchFamily="18" charset="0"/>
                            <a:cs typeface="Times New Roman" panose="02020603050405020304" pitchFamily="18" charset="0"/>
                          </a:rPr>
                          <m:t>𝒍</m:t>
                        </m:r>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绳断后小球做平抛运动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竖直方向的位移为</a:t>
                </a:r>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设水平方向的位移为</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小球从抛出到落地的过程</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由动能定理可得</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mg</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由勾股定理可得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a:rPr lang="zh-CN" altLang="zh-CN" sz="2400" i="1">
                            <a:solidFill>
                              <a:srgbClr val="000000"/>
                            </a:solidFill>
                            <a:latin typeface="Cambria Math" panose="02040503050406030204" pitchFamily="18" charset="0"/>
                            <a:cs typeface="Times New Roman" panose="02020603050405020304" pitchFamily="18" charset="0"/>
                          </a:rPr>
                          <m:t>－</m:t>
                        </m:r>
                        <m:sSubSup>
                          <m:sSubSup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e>
                    </m:rad>
                  </m:oMath>
                </a14:m>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i="1">
                            <a:solidFill>
                              <a:srgbClr val="000000"/>
                            </a:solidFill>
                            <a:latin typeface="Cambria Math" panose="02040503050406030204" pitchFamily="18" charset="0"/>
                            <a:cs typeface="Times New Roman" panose="02020603050405020304" pitchFamily="18" charset="0"/>
                          </a:rPr>
                          <m:t>g</m:t>
                        </m:r>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𝒅</m:t>
                        </m:r>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𝒍</m:t>
                        </m:r>
                        <m:r>
                          <m:rPr>
                            <m:nor/>
                          </m:rPr>
                          <a:rPr lang="zh-CN" altLang="zh-CN" sz="2400">
                            <a:solidFill>
                              <a:srgbClr val="000000"/>
                            </a:solidFill>
                            <a:latin typeface="Cambria Math" panose="02040503050406030204" pitchFamily="18" charset="0"/>
                            <a:cs typeface="Times New Roman" panose="02020603050405020304" pitchFamily="18" charset="0"/>
                          </a:rPr>
                          <m:t>）</m:t>
                        </m:r>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又</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baseline="-25000">
                    <a:solidFill>
                      <a:srgbClr val="000000"/>
                    </a:solidFill>
                    <a:cs typeface="Times New Roman" panose="02020603050405020304" pitchFamily="18" charset="0"/>
                  </a:rPr>
                  <a:t>y</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gt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联立解得</a:t>
                </a:r>
                <a:r>
                  <a:rPr lang="en-US" altLang="zh-CN" sz="2400" i="1">
                    <a:solidFill>
                      <a:srgbClr val="000000"/>
                    </a:solidFill>
                    <a:cs typeface="Times New Roman" panose="02020603050405020304" pitchFamily="18" charset="0"/>
                  </a:rPr>
                  <a:t>x</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𝒍</m:t>
                            </m:r>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𝒅</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𝒍</m:t>
                            </m:r>
                            <m:r>
                              <m:rPr>
                                <m:nor/>
                              </m:rPr>
                              <a:rPr lang="zh-CN" altLang="zh-CN" sz="2400">
                                <a:solidFill>
                                  <a:srgbClr val="000000"/>
                                </a:solidFill>
                                <a:latin typeface="Cambria Math" panose="02040503050406030204" pitchFamily="18" charset="0"/>
                                <a:cs typeface="Times New Roman" panose="02020603050405020304" pitchFamily="18" charset="0"/>
                              </a:rPr>
                              <m:t>）</m:t>
                            </m:r>
                          </m:num>
                          <m:den>
                            <m:r>
                              <a:rPr lang="en-US" altLang="zh-CN" sz="2400" i="1">
                                <a:solidFill>
                                  <a:srgbClr val="000000"/>
                                </a:solidFill>
                                <a:latin typeface="Cambria Math" panose="02040503050406030204" pitchFamily="18" charset="0"/>
                                <a:cs typeface="Times New Roman" panose="02020603050405020304" pitchFamily="18" charset="0"/>
                              </a:rPr>
                              <m:t>𝟑</m:t>
                            </m:r>
                          </m:den>
                        </m:f>
                      </m:e>
                    </m:rad>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a:t>
                </a:r>
                <a:endParaRPr lang="zh-CN" altLang="zh-CN" sz="2400">
                  <a:solidFill>
                    <a:srgbClr val="000000"/>
                  </a:solidFill>
                  <a:ea typeface="楷体" panose="02010609060101010101" pitchFamily="49" charset="-122"/>
                  <a:cs typeface="Times New Roman" panose="02020603050405020304" pitchFamily="18" charset="0"/>
                </a:endParaRPr>
              </a:p>
              <a:p>
                <a:pPr algn="just">
                  <a:lnSpc>
                    <a:spcPct val="130000"/>
                  </a:lnSpc>
                  <a:spcAft>
                    <a:spcPts val="0"/>
                  </a:spcAft>
                  <a:tabLst>
                    <a:tab pos="5850890" algn="l"/>
                  </a:tabLst>
                </a:pPr>
                <a:r>
                  <a:rPr lang="en-US" altLang="zh-CN" sz="2400" i="1">
                    <a:solidFill>
                      <a:srgbClr val="000000"/>
                    </a:solidFill>
                    <a:cs typeface="Times New Roman" panose="02020603050405020304" pitchFamily="18" charset="0"/>
                  </a:rPr>
                  <a:t>l</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𝒅</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a:solidFill>
                      <a:srgbClr val="000000"/>
                    </a:solidFill>
                    <a:ea typeface="楷体" panose="02010609060101010101" pitchFamily="49" charset="-122"/>
                    <a:cs typeface="Times New Roman" panose="02020603050405020304" pitchFamily="18" charset="0"/>
                  </a:rPr>
                  <a:t>时</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有极大值</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i="1">
                    <a:solidFill>
                      <a:srgbClr val="000000"/>
                    </a:solidFill>
                    <a:cs typeface="Times New Roman" panose="02020603050405020304" pitchFamily="18" charset="0"/>
                  </a:rPr>
                  <a:t>x</a:t>
                </a:r>
                <a:r>
                  <a:rPr lang="en-US" altLang="zh-CN" sz="2400" baseline="-25000">
                    <a:solidFill>
                      <a:srgbClr val="000000"/>
                    </a:solidFill>
                    <a:cs typeface="Times New Roman" panose="02020603050405020304" pitchFamily="18" charset="0"/>
                  </a:rPr>
                  <a:t>max</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d</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56821" y="1484784"/>
                <a:ext cx="11485848" cy="4383405"/>
              </a:xfrm>
              <a:prstGeom prst="rect">
                <a:avLst/>
              </a:prstGeom>
              <a:blipFill rotWithShape="1">
                <a:blip r:embed="rId1"/>
                <a:stretch>
                  <a:fillRect l="-5" t="-4" r="5" b="4"/>
                </a:stretch>
              </a:blipFill>
            </p:spPr>
            <p:txBody>
              <a:bodyPr/>
              <a:lstStyle/>
              <a:p>
                <a:r>
                  <a:rPr lang="zh-CN" altLang="en-US">
                    <a:noFill/>
                  </a:rPr>
                  <a:t> </a:t>
                </a:r>
              </a:p>
            </p:txBody>
          </p:sp>
        </mc:Fallback>
      </mc:AlternateContent>
      <p:pic>
        <p:nvPicPr>
          <p:cNvPr id="4" name="24解析.eps" descr="id:2147489746;FounderCES"/>
          <p:cNvPicPr/>
          <p:nvPr/>
        </p:nvPicPr>
        <p:blipFill>
          <a:blip r:embed="rId2"/>
          <a:stretch>
            <a:fillRect/>
          </a:stretch>
        </p:blipFill>
        <p:spPr>
          <a:xfrm>
            <a:off x="550590" y="1916832"/>
            <a:ext cx="840740" cy="299720"/>
          </a:xfrm>
          <a:prstGeom prst="rect">
            <a:avLst/>
          </a:prstGeom>
        </p:spPr>
      </p:pic>
      <p:pic>
        <p:nvPicPr>
          <p:cNvPr id="5" name="24答案.eps" descr="id:2147492661;FounderCES"/>
          <p:cNvPicPr/>
          <p:nvPr/>
        </p:nvPicPr>
        <p:blipFill>
          <a:blip r:embed="rId3"/>
          <a:stretch>
            <a:fillRect/>
          </a:stretch>
        </p:blipFill>
        <p:spPr>
          <a:xfrm>
            <a:off x="406574" y="5994995"/>
            <a:ext cx="881380" cy="314325"/>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1414686" y="5615159"/>
                <a:ext cx="1064779" cy="983474"/>
              </a:xfrm>
              <a:prstGeom prst="rect">
                <a:avLst/>
              </a:prstGeom>
            </p:spPr>
            <p:txBody>
              <a:bodyPr wrap="none">
                <a:spAutoFit/>
              </a:bodyPr>
              <a:lstStyle/>
              <a:p>
                <a:pPr algn="just">
                  <a:lnSpc>
                    <a:spcPct val="150000"/>
                  </a:lnSpc>
                  <a:spcAft>
                    <a:spcPts val="0"/>
                  </a:spcAft>
                  <a:tabLst>
                    <a:tab pos="5850890" algn="l"/>
                  </a:tabLs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i="1">
                    <a:solidFill>
                      <a:srgbClr val="000000"/>
                    </a:solidFill>
                    <a:cs typeface="Times New Roman" panose="02020603050405020304" pitchFamily="18" charset="0"/>
                  </a:rPr>
                  <a:t>d</a:t>
                </a:r>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1414686" y="5615159"/>
                <a:ext cx="1064779" cy="983474"/>
              </a:xfrm>
              <a:prstGeom prst="rect">
                <a:avLst/>
              </a:prstGeom>
              <a:blipFill rotWithShape="1">
                <a:blip r:embed="rId4"/>
                <a:stretch>
                  <a:fillRect l="-51" t="-50" r="40" b="35"/>
                </a:stretch>
              </a:blipFill>
            </p:spPr>
            <p:txBody>
              <a:bodyPr/>
              <a:lstStyle/>
              <a:p>
                <a:r>
                  <a:rPr lang="zh-CN" altLang="en-US">
                    <a:noFill/>
                  </a:rPr>
                  <a:t> </a:t>
                </a:r>
              </a:p>
            </p:txBody>
          </p:sp>
        </mc:Fallback>
      </mc:AlternateContent>
      <p:pic>
        <p:nvPicPr>
          <p:cNvPr id="11" name="图片 10"/>
          <p:cNvPicPr>
            <a:picLocks noChangeAspect="1"/>
          </p:cNvPicPr>
          <p:nvPr/>
        </p:nvPicPr>
        <p:blipFill>
          <a:blip r:embed="rId5"/>
          <a:stretch>
            <a:fillRect/>
          </a:stretch>
        </p:blipFill>
        <p:spPr>
          <a:xfrm>
            <a:off x="6099072" y="4814826"/>
            <a:ext cx="2114352" cy="18394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06574" y="836712"/>
              <a:ext cx="11377264" cy="4090030"/>
            </p:xfrm>
            <a:graphic>
              <a:graphicData uri="http://schemas.openxmlformats.org/drawingml/2006/table">
                <a:tbl>
                  <a:tblPr firstRow="1" firstCol="1" bandRow="1"/>
                  <a:tblGrid>
                    <a:gridCol w="1716736"/>
                    <a:gridCol w="5011853"/>
                    <a:gridCol w="4648675"/>
                  </a:tblGrid>
                  <a:tr h="35951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汽车过拱形桥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汽车过凹形路面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1902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对桥</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的压力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97552">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汽车对桥的压力小于汽车的重力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而且汽车速度越大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对桥的压力越小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汽车对路面的压力大于汽车的重力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而且汽车速度越大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对路面的压力越大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06574" y="836712"/>
              <a:ext cx="11377264" cy="4090030"/>
            </p:xfrm>
            <a:graphic>
              <a:graphicData uri="http://schemas.openxmlformats.org/drawingml/2006/table">
                <a:tbl>
                  <a:tblPr firstRow="1" firstCol="1" bandRow="1"/>
                  <a:tblGrid>
                    <a:gridCol w="1716736"/>
                    <a:gridCol w="5011853"/>
                    <a:gridCol w="4648675"/>
                  </a:tblGrid>
                  <a:tr h="35951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汽车过拱形桥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汽车过凹形路面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5852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向心力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85852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对桥</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的压力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797552">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汽车对桥的压力小于汽车的重力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而且汽车速度越大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对桥的压力越小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汽车对路面的压力大于汽车的重力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而且汽车速度越大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对路面的压力越大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691" marR="436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生活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中的离心运动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做圆周运动的物体，在受到的合外力突然消失或者</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不足以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提供做圆周运动所需的向心力的情况下，将远离圆心运动，这种运动称为离心运动，这种现象称为离心现象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92077;FounderCES"/>
          <p:cNvPicPr/>
          <p:nvPr/>
        </p:nvPicPr>
        <p:blipFill>
          <a:blip r:embed="rId1"/>
          <a:stretch>
            <a:fillRect/>
          </a:stretch>
        </p:blipFill>
        <p:spPr>
          <a:xfrm>
            <a:off x="357548" y="836712"/>
            <a:ext cx="1623695" cy="431165"/>
          </a:xfrm>
          <a:prstGeom prst="rect">
            <a:avLst/>
          </a:prstGeom>
        </p:spPr>
      </p:pic>
      <p:sp>
        <p:nvSpPr>
          <p:cNvPr id="5" name="内容占位符 3"/>
          <p:cNvSpPr txBox="1"/>
          <p:nvPr/>
        </p:nvSpPr>
        <p:spPr bwMode="auto">
          <a:xfrm>
            <a:off x="360854" y="3716848"/>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离心运动的实质是惯性的表现而不是</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离心力</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作用的结果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084;FounderCES"/>
          <p:cNvPicPr/>
          <p:nvPr/>
        </p:nvPicPr>
        <p:blipFill>
          <a:blip r:embed="rId2"/>
          <a:stretch>
            <a:fillRect/>
          </a:stretch>
        </p:blipFill>
        <p:spPr>
          <a:xfrm>
            <a:off x="478582" y="3807440"/>
            <a:ext cx="1737360" cy="40576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向心力突然消失或合力不足以提供所需的向心力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离心运动的应用和防止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）应用：离心干燥器；洗衣机的脱水筒；离心制管技术；分离血浆和红细胞的离心分离器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）防止：转动的砂轮、飞轮的转速不能太高；在公路弯道处，车辆不允许超过规定的速度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11778</Words>
  <Application>WPS 演示</Application>
  <PresentationFormat>自定义</PresentationFormat>
  <Paragraphs>509</Paragraphs>
  <Slides>66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66</vt:i4>
      </vt:variant>
    </vt:vector>
  </HeadingPairs>
  <TitlesOfParts>
    <vt:vector size="79"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600</cp:revision>
  <dcterms:created xsi:type="dcterms:W3CDTF">2020-11-06T05:24:00Z</dcterms:created>
  <dcterms:modified xsi:type="dcterms:W3CDTF">2025-11-06T07:38:23Z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8BA07489F35647FDA695311A034DF795_12</vt:lpwstr>
  </property>
</Properties>
</file>